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handoutMasterIdLst>
    <p:handoutMasterId r:id="rId60"/>
  </p:handoutMasterIdLst>
  <p:sldIdLst>
    <p:sldId id="369" r:id="rId2"/>
    <p:sldId id="385" r:id="rId3"/>
    <p:sldId id="387" r:id="rId4"/>
    <p:sldId id="388" r:id="rId5"/>
    <p:sldId id="432" r:id="rId6"/>
    <p:sldId id="434" r:id="rId7"/>
    <p:sldId id="433" r:id="rId8"/>
    <p:sldId id="384" r:id="rId9"/>
    <p:sldId id="390" r:id="rId10"/>
    <p:sldId id="391" r:id="rId11"/>
    <p:sldId id="392" r:id="rId12"/>
    <p:sldId id="393" r:id="rId13"/>
    <p:sldId id="394" r:id="rId14"/>
    <p:sldId id="395" r:id="rId15"/>
    <p:sldId id="396" r:id="rId16"/>
    <p:sldId id="414" r:id="rId17"/>
    <p:sldId id="439" r:id="rId18"/>
    <p:sldId id="415" r:id="rId19"/>
    <p:sldId id="408" r:id="rId20"/>
    <p:sldId id="409" r:id="rId21"/>
    <p:sldId id="410" r:id="rId22"/>
    <p:sldId id="411" r:id="rId23"/>
    <p:sldId id="397" r:id="rId24"/>
    <p:sldId id="398" r:id="rId25"/>
    <p:sldId id="399" r:id="rId26"/>
    <p:sldId id="400" r:id="rId27"/>
    <p:sldId id="401" r:id="rId28"/>
    <p:sldId id="402" r:id="rId29"/>
    <p:sldId id="417" r:id="rId30"/>
    <p:sldId id="416" r:id="rId31"/>
    <p:sldId id="403" r:id="rId32"/>
    <p:sldId id="404" r:id="rId33"/>
    <p:sldId id="405" r:id="rId34"/>
    <p:sldId id="406" r:id="rId35"/>
    <p:sldId id="412" r:id="rId36"/>
    <p:sldId id="418" r:id="rId37"/>
    <p:sldId id="419" r:id="rId38"/>
    <p:sldId id="420" r:id="rId39"/>
    <p:sldId id="407" r:id="rId40"/>
    <p:sldId id="413" r:id="rId41"/>
    <p:sldId id="421" r:id="rId42"/>
    <p:sldId id="422" r:id="rId43"/>
    <p:sldId id="423" r:id="rId44"/>
    <p:sldId id="424" r:id="rId45"/>
    <p:sldId id="431" r:id="rId46"/>
    <p:sldId id="425" r:id="rId47"/>
    <p:sldId id="426" r:id="rId48"/>
    <p:sldId id="427" r:id="rId49"/>
    <p:sldId id="428" r:id="rId50"/>
    <p:sldId id="429" r:id="rId51"/>
    <p:sldId id="430" r:id="rId52"/>
    <p:sldId id="435" r:id="rId53"/>
    <p:sldId id="436" r:id="rId54"/>
    <p:sldId id="437" r:id="rId55"/>
    <p:sldId id="440" r:id="rId56"/>
    <p:sldId id="438" r:id="rId57"/>
    <p:sldId id="389" r:id="rId58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96"/>
    <a:srgbClr val="F6FEA8"/>
    <a:srgbClr val="0CA087"/>
    <a:srgbClr val="00AC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7" autoAdjust="0"/>
    <p:restoredTop sz="90231" autoAdjust="0"/>
  </p:normalViewPr>
  <p:slideViewPr>
    <p:cSldViewPr snapToGrid="0">
      <p:cViewPr varScale="1">
        <p:scale>
          <a:sx n="79" d="100"/>
          <a:sy n="79" d="100"/>
        </p:scale>
        <p:origin x="162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20"/>
    </p:cViewPr>
  </p:sorterViewPr>
  <p:notesViewPr>
    <p:cSldViewPr snapToGrid="0">
      <p:cViewPr varScale="1">
        <p:scale>
          <a:sx n="56" d="100"/>
          <a:sy n="56" d="100"/>
        </p:scale>
        <p:origin x="285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CB205-DB7A-4E82-ACCC-8D6B1E676091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C26BC-402D-4A80-B33D-8856C378B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9289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C0E428-1BEE-4A93-9F4D-553B85161DE7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B30E1F-FC88-4688-B1DC-35BF8B711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429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30E1F-FC88-4688-B1DC-35BF8B71191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644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30E1F-FC88-4688-B1DC-35BF8B71191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644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" y="0"/>
            <a:ext cx="9142572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685800" y="1122362"/>
            <a:ext cx="7772400" cy="3097213"/>
          </a:xfrm>
        </p:spPr>
        <p:txBody>
          <a:bodyPr anchor="b">
            <a:normAutofit/>
          </a:bodyPr>
          <a:lstStyle>
            <a:lvl1pPr algn="l">
              <a:defRPr sz="6600" b="1" u="none" spc="-300" baseline="0">
                <a:solidFill>
                  <a:schemeClr val="bg1"/>
                </a:solidFill>
                <a:latin typeface="Gotham Bold" panose="02000803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685800" y="4356100"/>
            <a:ext cx="7772400" cy="90170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4AC52D6-6171-4E55-BA4D-986D1942EAAE}" type="datetimeFigureOut">
              <a:rPr lang="id-ID" smtClean="0"/>
              <a:t>22/03/2018</a:t>
            </a:fld>
            <a:endParaRPr lang="id-ID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  <p:sp>
        <p:nvSpPr>
          <p:cNvPr id="8" name="Rectangle 7"/>
          <p:cNvSpPr/>
          <p:nvPr userDrawn="1"/>
        </p:nvSpPr>
        <p:spPr>
          <a:xfrm>
            <a:off x="801710" y="682580"/>
            <a:ext cx="3771004" cy="439782"/>
          </a:xfrm>
          <a:prstGeom prst="rect">
            <a:avLst/>
          </a:prstGeom>
          <a:solidFill>
            <a:srgbClr val="00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800" b="1" i="0" cap="none" spc="0" normalizeH="0" baseline="0" dirty="0" smtClean="0">
                <a:latin typeface="Gotham Medium" panose="02000603030000020004" pitchFamily="2" charset="0"/>
              </a:rPr>
              <a:t>Front-End Development</a:t>
            </a:r>
            <a:endParaRPr lang="en-US" sz="1800" b="1" i="0" cap="none" spc="0" normalizeH="0" baseline="0" dirty="0">
              <a:latin typeface="Gotham Medium" panose="020006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484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22/03/2018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46113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22/03/2018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786637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22/03/2018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72850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latin typeface="Gotham Medium" panose="02000603030000020004" pitchFamily="2" charset="0"/>
                <a:ea typeface="Gotham Medium" panose="02000603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168775"/>
          </a:xfrm>
        </p:spPr>
        <p:txBody>
          <a:bodyPr>
            <a:normAutofit/>
          </a:bodyPr>
          <a:lstStyle>
            <a:lvl1pPr>
              <a:defRPr sz="2400">
                <a:latin typeface="Gotham" panose="02000604030000020004" pitchFamily="50" charset="0"/>
                <a:ea typeface="Gotham" panose="02000604030000020004" pitchFamily="50" charset="0"/>
              </a:defRPr>
            </a:lvl1pPr>
            <a:lvl2pPr>
              <a:defRPr sz="2000">
                <a:latin typeface="Gotham" panose="02000604030000020004" pitchFamily="50" charset="0"/>
                <a:ea typeface="Gotham" panose="02000604030000020004" pitchFamily="50" charset="0"/>
              </a:defRPr>
            </a:lvl2pPr>
            <a:lvl3pPr>
              <a:defRPr sz="1800">
                <a:latin typeface="Gotham" panose="02000604030000020004" pitchFamily="50" charset="0"/>
                <a:ea typeface="Gotham" panose="02000604030000020004" pitchFamily="50" charset="0"/>
              </a:defRPr>
            </a:lvl3pPr>
            <a:lvl4pPr>
              <a:defRPr sz="1600">
                <a:latin typeface="Gotham" panose="02000604030000020004" pitchFamily="50" charset="0"/>
                <a:ea typeface="Gotham" panose="02000604030000020004" pitchFamily="50" charset="0"/>
              </a:defRPr>
            </a:lvl4pPr>
            <a:lvl5pPr>
              <a:defRPr sz="1600">
                <a:latin typeface="Gotham" panose="02000604030000020004" pitchFamily="50" charset="0"/>
                <a:ea typeface="Gotham" panose="02000604030000020004" pitchFamily="5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22/03/2018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97445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1883875"/>
            <a:ext cx="9144000" cy="2649490"/>
          </a:xfrm>
          <a:prstGeom prst="rect">
            <a:avLst/>
          </a:prstGeom>
          <a:solidFill>
            <a:srgbClr val="0A79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22/03/2018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3888" y="2349500"/>
            <a:ext cx="7886700" cy="1162882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  <a:latin typeface="Gotham Medium" panose="02000603030000020004" pitchFamily="2" charset="0"/>
                <a:ea typeface="Gotham Medium" panose="02000603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623888" y="3657599"/>
            <a:ext cx="7886700" cy="45720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Gotham ExtraLight" panose="02000603030000020004" pitchFamily="2" charset="0"/>
                <a:ea typeface="Gotham ExtraLight" panose="0200060303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5214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22/03/2018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86684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>
            <a:normAutofit/>
          </a:bodyPr>
          <a:lstStyle>
            <a:lvl1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8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>
            <a:normAutofit/>
          </a:bodyPr>
          <a:lstStyle>
            <a:lvl1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8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22/03/2018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97060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>
            <a:noAutofit/>
          </a:bodyPr>
          <a:lstStyle>
            <a:lvl1pPr>
              <a:defRPr sz="36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>
            <a:normAutofit/>
          </a:bodyPr>
          <a:lstStyle>
            <a:lvl1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8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>
            <a:normAutofit/>
          </a:bodyPr>
          <a:lstStyle>
            <a:lvl1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8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22/03/2018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1221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22/03/2018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84241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22/03/2018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09177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22/03/2018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76505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C52D6-6171-4E55-BA4D-986D1942EAAE}" type="datetimeFigureOut">
              <a:rPr lang="id-ID" smtClean="0"/>
              <a:t>22/03/2018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31502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otham Medium" panose="0200060303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otham ExtraLight" panose="0200060303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otham ExtraLight" panose="0200060303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tham ExtraLight" panose="0200060303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tham ExtraLight" panose="0200060303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tham ExtraLight" panose="0200060303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" y="2777789"/>
            <a:ext cx="9143060" cy="2838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u="none" kern="1200" spc="-300" baseline="0">
                <a:solidFill>
                  <a:schemeClr val="bg1"/>
                </a:solidFill>
                <a:latin typeface="Gotham Bold" panose="0200080303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0500" dirty="0" smtClean="0"/>
              <a:t>Bootstrap</a:t>
            </a:r>
            <a:endParaRPr lang="id-ID" sz="8000" dirty="0" smtClean="0"/>
          </a:p>
          <a:p>
            <a:pPr algn="ctr"/>
            <a:r>
              <a:rPr lang="en-US" sz="3200" b="0" dirty="0" smtClean="0">
                <a:latin typeface="Gotham" pitchFamily="50" charset="0"/>
              </a:rPr>
              <a:t>Responsive Web Framework</a:t>
            </a:r>
            <a:endParaRPr lang="en-US" sz="3200" b="0" dirty="0">
              <a:latin typeface="Gotham" pitchFamily="50" charset="0"/>
            </a:endParaRPr>
          </a:p>
        </p:txBody>
      </p:sp>
      <p:pic>
        <p:nvPicPr>
          <p:cNvPr id="1026" name="Picture 2" descr="C:\Users\usr\Downloads\bootstrap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728" y="1637019"/>
            <a:ext cx="1487606" cy="1487606"/>
          </a:xfrm>
          <a:prstGeom prst="rect">
            <a:avLst/>
          </a:prstGeom>
          <a:noFill/>
          <a:effectLst>
            <a:glow rad="228600">
              <a:schemeClr val="bg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6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8856938" y="-91966"/>
            <a:ext cx="336333" cy="29113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-31532" y="4072810"/>
            <a:ext cx="336333" cy="29113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619750" y="5772150"/>
            <a:ext cx="3524250" cy="1085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66702" y="18396"/>
            <a:ext cx="2114548" cy="9653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2400" b="1" dirty="0" err="1" smtClean="0">
                <a:solidFill>
                  <a:srgbClr val="009696"/>
                </a:solidFill>
              </a:rPr>
              <a:t>xs</a:t>
            </a:r>
            <a:r>
              <a:rPr lang="en-US" sz="2400" dirty="0" smtClean="0"/>
              <a:t> &lt; 768px</a:t>
            </a:r>
            <a:endParaRPr lang="en-US" sz="24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943350" y="-76200"/>
            <a:ext cx="4711926" cy="1333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4000" b="1" dirty="0" smtClean="0">
                <a:solidFill>
                  <a:srgbClr val="009696"/>
                </a:solidFill>
              </a:rPr>
              <a:t>Rows &amp; Columns</a:t>
            </a:r>
            <a:endParaRPr lang="en-US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" t="12500" r="72036" b="41406"/>
          <a:stretch/>
        </p:blipFill>
        <p:spPr bwMode="auto">
          <a:xfrm>
            <a:off x="266701" y="983762"/>
            <a:ext cx="2114549" cy="2383918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8" t="13021" r="38873" b="64583"/>
          <a:stretch/>
        </p:blipFill>
        <p:spPr bwMode="auto">
          <a:xfrm>
            <a:off x="2847648" y="1869593"/>
            <a:ext cx="6000750" cy="1340427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8" t="13281" r="22767" b="71615"/>
          <a:stretch/>
        </p:blipFill>
        <p:spPr bwMode="auto">
          <a:xfrm>
            <a:off x="292319" y="4156439"/>
            <a:ext cx="8553449" cy="1002222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t="13281" r="7247" b="79688"/>
          <a:stretch/>
        </p:blipFill>
        <p:spPr bwMode="auto">
          <a:xfrm>
            <a:off x="292319" y="5958744"/>
            <a:ext cx="8553449" cy="384905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800350" y="953267"/>
            <a:ext cx="6000750" cy="916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2400" b="1" dirty="0" err="1" smtClean="0">
                <a:solidFill>
                  <a:srgbClr val="009696"/>
                </a:solidFill>
              </a:rPr>
              <a:t>sm</a:t>
            </a:r>
            <a:r>
              <a:rPr lang="en-US" sz="2400" dirty="0" smtClean="0"/>
              <a:t> &lt; 992px</a:t>
            </a:r>
            <a:endParaRPr lang="en-US" sz="24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92319" y="3305373"/>
            <a:ext cx="8553449" cy="8510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2400" b="1" dirty="0" smtClean="0">
                <a:solidFill>
                  <a:srgbClr val="009696"/>
                </a:solidFill>
              </a:rPr>
              <a:t>md</a:t>
            </a:r>
            <a:r>
              <a:rPr lang="en-US" sz="2400" dirty="0" smtClean="0"/>
              <a:t> &lt; 1200px</a:t>
            </a:r>
            <a:endParaRPr lang="en-US" sz="24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73269" y="5158660"/>
            <a:ext cx="8553449" cy="8000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2400" b="1" dirty="0" err="1" smtClean="0">
                <a:solidFill>
                  <a:srgbClr val="009696"/>
                </a:solidFill>
              </a:rPr>
              <a:t>lg</a:t>
            </a:r>
            <a:r>
              <a:rPr lang="en-US" sz="2400" dirty="0" smtClean="0"/>
              <a:t> &gt;= 1200px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493314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39616" y="126124"/>
            <a:ext cx="9876439" cy="6475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1900" dirty="0"/>
              <a:t/>
            </a:r>
            <a:br>
              <a:rPr lang="en-US" sz="1900" dirty="0"/>
            </a:br>
            <a:r>
              <a:rPr lang="en-US" sz="1900" dirty="0"/>
              <a:t>&lt;head&gt;</a:t>
            </a:r>
          </a:p>
          <a:p>
            <a:r>
              <a:rPr lang="en-US" sz="19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	&lt;</a:t>
            </a:r>
            <a:r>
              <a:rPr lang="en-US" sz="19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link </a:t>
            </a:r>
            <a:r>
              <a:rPr lang="en-US" sz="1900" b="1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rel</a:t>
            </a:r>
            <a:r>
              <a:rPr lang="en-US" sz="19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900" b="1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stylesheet</a:t>
            </a:r>
            <a:r>
              <a:rPr lang="en-US" sz="19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 type="text/</a:t>
            </a:r>
            <a:r>
              <a:rPr lang="en-US" sz="1900" b="1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css</a:t>
            </a:r>
            <a:r>
              <a:rPr lang="en-US" sz="19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 </a:t>
            </a:r>
            <a:endParaRPr lang="en-US" sz="1900" b="1" dirty="0" smtClean="0">
              <a:solidFill>
                <a:srgbClr val="009696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9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1900" b="1" dirty="0" err="1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href</a:t>
            </a:r>
            <a:r>
              <a:rPr lang="en-US" sz="19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900" b="1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css</a:t>
            </a:r>
            <a:r>
              <a:rPr lang="en-US" sz="19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/bootstrap.min.css</a:t>
            </a:r>
            <a:r>
              <a:rPr lang="en-US" sz="19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"&gt;</a:t>
            </a:r>
            <a:endParaRPr lang="en-US" sz="1900" b="1" dirty="0">
              <a:solidFill>
                <a:srgbClr val="009696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900" b="1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19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script type="text/</a:t>
            </a:r>
            <a:r>
              <a:rPr lang="en-US" sz="1900" b="1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javascript</a:t>
            </a:r>
            <a:r>
              <a:rPr lang="en-US" sz="19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" </a:t>
            </a:r>
            <a:r>
              <a:rPr lang="en-US" sz="1900" b="1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src</a:t>
            </a:r>
            <a:r>
              <a:rPr lang="en-US" sz="19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1900" b="1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js</a:t>
            </a:r>
            <a:r>
              <a:rPr lang="en-US" sz="19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/bootstrap.min.js</a:t>
            </a:r>
            <a:r>
              <a:rPr lang="en-US" sz="1900" b="1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"&gt;</a:t>
            </a:r>
          </a:p>
          <a:p>
            <a:r>
              <a:rPr lang="en-US" sz="1900" b="1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19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script&gt;</a:t>
            </a:r>
          </a:p>
          <a:p>
            <a:r>
              <a:rPr lang="en-US" sz="1900" dirty="0" smtClean="0"/>
              <a:t>&lt;</a:t>
            </a:r>
            <a:r>
              <a:rPr lang="en-US" sz="1900" dirty="0"/>
              <a:t>style&gt;</a:t>
            </a:r>
          </a:p>
          <a:p>
            <a:r>
              <a:rPr lang="en-US" sz="1900" dirty="0" smtClean="0"/>
              <a:t>   </a:t>
            </a:r>
            <a:r>
              <a:rPr lang="en-US" sz="1900" dirty="0" smtClean="0">
                <a:solidFill>
                  <a:srgbClr val="00B050"/>
                </a:solidFill>
              </a:rPr>
              <a:t>.</a:t>
            </a:r>
            <a:r>
              <a:rPr lang="en-US" sz="1900" dirty="0" err="1" smtClean="0">
                <a:solidFill>
                  <a:srgbClr val="00B050"/>
                </a:solidFill>
              </a:rPr>
              <a:t>gaya</a:t>
            </a:r>
            <a:r>
              <a:rPr lang="en-US" sz="1900" dirty="0" smtClean="0"/>
              <a:t>{</a:t>
            </a:r>
            <a:r>
              <a:rPr lang="en-US" sz="1900" dirty="0" err="1" smtClean="0"/>
              <a:t>text-align:center</a:t>
            </a:r>
            <a:r>
              <a:rPr lang="en-US" sz="1900" dirty="0"/>
              <a:t>; </a:t>
            </a:r>
            <a:r>
              <a:rPr lang="en-US" sz="1900" dirty="0" err="1" smtClean="0"/>
              <a:t>background:lightblue</a:t>
            </a:r>
            <a:r>
              <a:rPr lang="en-US" sz="1900" dirty="0" smtClean="0"/>
              <a:t>; padding:20px}</a:t>
            </a:r>
            <a:endParaRPr lang="en-US" sz="1900" dirty="0"/>
          </a:p>
          <a:p>
            <a:r>
              <a:rPr lang="en-US" sz="1900" dirty="0" smtClean="0"/>
              <a:t>   </a:t>
            </a:r>
            <a:r>
              <a:rPr lang="en-US" sz="1900" dirty="0" smtClean="0">
                <a:solidFill>
                  <a:srgbClr val="00B050"/>
                </a:solidFill>
              </a:rPr>
              <a:t>.</a:t>
            </a:r>
            <a:r>
              <a:rPr lang="en-US" sz="1900" dirty="0" err="1">
                <a:solidFill>
                  <a:srgbClr val="00B050"/>
                </a:solidFill>
              </a:rPr>
              <a:t>gaya:</a:t>
            </a:r>
            <a:r>
              <a:rPr lang="en-US" sz="1900" dirty="0" err="1"/>
              <a:t>nth-last-child</a:t>
            </a:r>
            <a:r>
              <a:rPr lang="en-US" sz="1900" dirty="0"/>
              <a:t>(odd){background: grey}</a:t>
            </a:r>
          </a:p>
          <a:p>
            <a:r>
              <a:rPr lang="en-US" sz="1900" dirty="0" smtClean="0"/>
              <a:t>   </a:t>
            </a:r>
            <a:r>
              <a:rPr lang="en-US" sz="1900" dirty="0" smtClean="0">
                <a:solidFill>
                  <a:srgbClr val="FF0000"/>
                </a:solidFill>
              </a:rPr>
              <a:t>.</a:t>
            </a:r>
            <a:r>
              <a:rPr lang="en-US" sz="1900" dirty="0">
                <a:solidFill>
                  <a:srgbClr val="FF0000"/>
                </a:solidFill>
              </a:rPr>
              <a:t>container-fluid</a:t>
            </a:r>
            <a:r>
              <a:rPr lang="en-US" sz="1900" dirty="0"/>
              <a:t>{height: 200px}</a:t>
            </a:r>
          </a:p>
          <a:p>
            <a:r>
              <a:rPr lang="en-US" sz="1900" dirty="0"/>
              <a:t>&lt;/style&gt;</a:t>
            </a:r>
          </a:p>
          <a:p>
            <a:r>
              <a:rPr lang="en-US" sz="1900" dirty="0"/>
              <a:t>&lt;/head</a:t>
            </a:r>
            <a:r>
              <a:rPr lang="en-US" sz="1900" dirty="0" smtClean="0"/>
              <a:t>&gt;</a:t>
            </a:r>
          </a:p>
          <a:p>
            <a:endParaRPr lang="en-US" sz="1900" dirty="0"/>
          </a:p>
          <a:p>
            <a:r>
              <a:rPr lang="en-US" sz="1900" dirty="0"/>
              <a:t>&lt;body&gt;</a:t>
            </a:r>
          </a:p>
          <a:p>
            <a:r>
              <a:rPr lang="en-US" sz="1900" dirty="0"/>
              <a:t>&lt;div class=</a:t>
            </a:r>
            <a:r>
              <a:rPr lang="en-US" sz="1900" dirty="0">
                <a:solidFill>
                  <a:srgbClr val="FF0000"/>
                </a:solidFill>
              </a:rPr>
              <a:t>"container-fluid"</a:t>
            </a:r>
            <a:r>
              <a:rPr lang="en-US" sz="1900" dirty="0"/>
              <a:t>&gt;</a:t>
            </a:r>
          </a:p>
          <a:p>
            <a:r>
              <a:rPr lang="en-US" sz="1900" dirty="0"/>
              <a:t>&lt;div class=</a:t>
            </a:r>
            <a:r>
              <a:rPr lang="en-US" sz="1900" dirty="0">
                <a:solidFill>
                  <a:srgbClr val="0070C0"/>
                </a:solidFill>
              </a:rPr>
              <a:t>"row"</a:t>
            </a:r>
            <a:r>
              <a:rPr lang="en-US" sz="1900" dirty="0"/>
              <a:t>&gt;</a:t>
            </a:r>
          </a:p>
          <a:p>
            <a:r>
              <a:rPr lang="en-US" sz="1900" dirty="0"/>
              <a:t>&lt;div class=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</a:rPr>
              <a:t>"col-xs-12</a:t>
            </a:r>
            <a:r>
              <a:rPr lang="en-US" sz="1900" dirty="0"/>
              <a:t> </a:t>
            </a:r>
            <a:r>
              <a:rPr lang="en-US" sz="1900" dirty="0">
                <a:solidFill>
                  <a:srgbClr val="009696"/>
                </a:solidFill>
              </a:rPr>
              <a:t>col-sm-6 </a:t>
            </a:r>
            <a:r>
              <a:rPr lang="en-US" sz="1900" dirty="0">
                <a:solidFill>
                  <a:srgbClr val="FF0000"/>
                </a:solidFill>
              </a:rPr>
              <a:t>col-md-4</a:t>
            </a:r>
            <a:r>
              <a:rPr lang="en-US" sz="1900" dirty="0"/>
              <a:t> </a:t>
            </a:r>
            <a:r>
              <a:rPr lang="en-US" sz="1900" dirty="0">
                <a:solidFill>
                  <a:srgbClr val="0070C0"/>
                </a:solidFill>
              </a:rPr>
              <a:t>col-lg-2</a:t>
            </a:r>
            <a:r>
              <a:rPr lang="en-US" sz="1900" dirty="0"/>
              <a:t> </a:t>
            </a:r>
            <a:r>
              <a:rPr lang="en-US" sz="1900" dirty="0" err="1">
                <a:solidFill>
                  <a:srgbClr val="00B050"/>
                </a:solidFill>
              </a:rPr>
              <a:t>gaya</a:t>
            </a:r>
            <a:r>
              <a:rPr lang="en-US" sz="1900" dirty="0">
                <a:solidFill>
                  <a:srgbClr val="00B050"/>
                </a:solidFill>
              </a:rPr>
              <a:t>"</a:t>
            </a:r>
            <a:r>
              <a:rPr lang="en-US" sz="1900" dirty="0"/>
              <a:t>&gt;</a:t>
            </a:r>
            <a:r>
              <a:rPr lang="en-US" sz="1900" b="1" i="1" dirty="0" err="1"/>
              <a:t>Andi</a:t>
            </a:r>
            <a:r>
              <a:rPr lang="en-US" sz="1900" dirty="0"/>
              <a:t>&lt;/div&gt;</a:t>
            </a:r>
          </a:p>
          <a:p>
            <a:r>
              <a:rPr lang="en-US" sz="1900" dirty="0"/>
              <a:t>&lt;div class=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</a:rPr>
              <a:t>"col-xs-12</a:t>
            </a:r>
            <a:r>
              <a:rPr lang="en-US" sz="1900" dirty="0"/>
              <a:t> </a:t>
            </a:r>
            <a:r>
              <a:rPr lang="en-US" sz="1900" dirty="0">
                <a:solidFill>
                  <a:srgbClr val="009696"/>
                </a:solidFill>
              </a:rPr>
              <a:t>col-sm-6</a:t>
            </a:r>
            <a:r>
              <a:rPr lang="en-US" sz="1900" dirty="0"/>
              <a:t> </a:t>
            </a:r>
            <a:r>
              <a:rPr lang="en-US" sz="1900" dirty="0">
                <a:solidFill>
                  <a:srgbClr val="FF0000"/>
                </a:solidFill>
              </a:rPr>
              <a:t>col-md-4</a:t>
            </a:r>
            <a:r>
              <a:rPr lang="en-US" sz="1900" dirty="0"/>
              <a:t> </a:t>
            </a:r>
            <a:r>
              <a:rPr lang="en-US" sz="1900" dirty="0">
                <a:solidFill>
                  <a:srgbClr val="0070C0"/>
                </a:solidFill>
              </a:rPr>
              <a:t>col-lg-2</a:t>
            </a:r>
            <a:r>
              <a:rPr lang="en-US" sz="1900" dirty="0"/>
              <a:t> </a:t>
            </a:r>
            <a:r>
              <a:rPr lang="en-US" sz="1900" dirty="0" err="1">
                <a:solidFill>
                  <a:srgbClr val="00B050"/>
                </a:solidFill>
              </a:rPr>
              <a:t>gaya</a:t>
            </a:r>
            <a:r>
              <a:rPr lang="en-US" sz="1900" dirty="0">
                <a:solidFill>
                  <a:srgbClr val="00B050"/>
                </a:solidFill>
              </a:rPr>
              <a:t>"</a:t>
            </a:r>
            <a:r>
              <a:rPr lang="en-US" sz="1900" dirty="0"/>
              <a:t>&gt;</a:t>
            </a:r>
            <a:r>
              <a:rPr lang="en-US" sz="1900" b="1" i="1" dirty="0"/>
              <a:t>Budi</a:t>
            </a:r>
            <a:r>
              <a:rPr lang="en-US" sz="1900" dirty="0"/>
              <a:t>&lt;/div&gt;</a:t>
            </a:r>
          </a:p>
          <a:p>
            <a:r>
              <a:rPr lang="en-US" sz="1900" dirty="0"/>
              <a:t>&lt;div class=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</a:rPr>
              <a:t>"col-xs-12</a:t>
            </a:r>
            <a:r>
              <a:rPr lang="en-US" sz="1900" dirty="0"/>
              <a:t> </a:t>
            </a:r>
            <a:r>
              <a:rPr lang="en-US" sz="1900" dirty="0">
                <a:solidFill>
                  <a:srgbClr val="009696"/>
                </a:solidFill>
              </a:rPr>
              <a:t>col-sm-6</a:t>
            </a:r>
            <a:r>
              <a:rPr lang="en-US" sz="1900" dirty="0"/>
              <a:t> </a:t>
            </a:r>
            <a:r>
              <a:rPr lang="en-US" sz="1900" dirty="0">
                <a:solidFill>
                  <a:srgbClr val="FF0000"/>
                </a:solidFill>
              </a:rPr>
              <a:t>col-md-4</a:t>
            </a:r>
            <a:r>
              <a:rPr lang="en-US" sz="1900" dirty="0"/>
              <a:t> </a:t>
            </a:r>
            <a:r>
              <a:rPr lang="en-US" sz="1900" dirty="0">
                <a:solidFill>
                  <a:srgbClr val="0070C0"/>
                </a:solidFill>
              </a:rPr>
              <a:t>col-lg-2</a:t>
            </a:r>
            <a:r>
              <a:rPr lang="en-US" sz="1900" dirty="0"/>
              <a:t> </a:t>
            </a:r>
            <a:r>
              <a:rPr lang="en-US" sz="1900" dirty="0" err="1">
                <a:solidFill>
                  <a:srgbClr val="00B050"/>
                </a:solidFill>
              </a:rPr>
              <a:t>gaya</a:t>
            </a:r>
            <a:r>
              <a:rPr lang="en-US" sz="1900" dirty="0">
                <a:solidFill>
                  <a:srgbClr val="00B050"/>
                </a:solidFill>
              </a:rPr>
              <a:t>"</a:t>
            </a:r>
            <a:r>
              <a:rPr lang="en-US" sz="1900" dirty="0"/>
              <a:t>&gt;</a:t>
            </a:r>
            <a:r>
              <a:rPr lang="en-US" sz="1900" b="1" i="1" dirty="0"/>
              <a:t>Caca</a:t>
            </a:r>
            <a:r>
              <a:rPr lang="en-US" sz="1900" dirty="0"/>
              <a:t>&lt;/div&gt;</a:t>
            </a:r>
          </a:p>
          <a:p>
            <a:r>
              <a:rPr lang="en-US" sz="1900" dirty="0"/>
              <a:t>&lt;div class=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</a:rPr>
              <a:t>"col-xs-12</a:t>
            </a:r>
            <a:r>
              <a:rPr lang="en-US" sz="1900" dirty="0"/>
              <a:t> </a:t>
            </a:r>
            <a:r>
              <a:rPr lang="en-US" sz="1900" dirty="0">
                <a:solidFill>
                  <a:srgbClr val="009696"/>
                </a:solidFill>
              </a:rPr>
              <a:t>col-sm-6</a:t>
            </a:r>
            <a:r>
              <a:rPr lang="en-US" sz="1900" dirty="0"/>
              <a:t> </a:t>
            </a:r>
            <a:r>
              <a:rPr lang="en-US" sz="1900" dirty="0">
                <a:solidFill>
                  <a:srgbClr val="FF0000"/>
                </a:solidFill>
              </a:rPr>
              <a:t>col-md-4 </a:t>
            </a:r>
            <a:r>
              <a:rPr lang="en-US" sz="1900" dirty="0">
                <a:solidFill>
                  <a:srgbClr val="0070C0"/>
                </a:solidFill>
              </a:rPr>
              <a:t>col-lg-2</a:t>
            </a:r>
            <a:r>
              <a:rPr lang="en-US" sz="1900" dirty="0"/>
              <a:t> </a:t>
            </a:r>
            <a:r>
              <a:rPr lang="en-US" sz="1900" dirty="0" err="1">
                <a:solidFill>
                  <a:srgbClr val="00B050"/>
                </a:solidFill>
              </a:rPr>
              <a:t>gaya</a:t>
            </a:r>
            <a:r>
              <a:rPr lang="en-US" sz="1900" dirty="0">
                <a:solidFill>
                  <a:srgbClr val="00B050"/>
                </a:solidFill>
              </a:rPr>
              <a:t>"</a:t>
            </a:r>
            <a:r>
              <a:rPr lang="en-US" sz="1900" dirty="0"/>
              <a:t>&gt;</a:t>
            </a:r>
            <a:r>
              <a:rPr lang="en-US" sz="1900" b="1" i="1" dirty="0" err="1"/>
              <a:t>Deni</a:t>
            </a:r>
            <a:r>
              <a:rPr lang="en-US" sz="1900" dirty="0"/>
              <a:t>&lt;/div&gt;</a:t>
            </a:r>
          </a:p>
          <a:p>
            <a:r>
              <a:rPr lang="en-US" sz="1900" dirty="0"/>
              <a:t>&lt;div class=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</a:rPr>
              <a:t>"col-xs-12</a:t>
            </a:r>
            <a:r>
              <a:rPr lang="en-US" sz="1900" dirty="0"/>
              <a:t> </a:t>
            </a:r>
            <a:r>
              <a:rPr lang="en-US" sz="1900" dirty="0">
                <a:solidFill>
                  <a:srgbClr val="009696"/>
                </a:solidFill>
              </a:rPr>
              <a:t>col-sm-6</a:t>
            </a:r>
            <a:r>
              <a:rPr lang="en-US" sz="1900" dirty="0"/>
              <a:t> </a:t>
            </a:r>
            <a:r>
              <a:rPr lang="en-US" sz="1900" dirty="0">
                <a:solidFill>
                  <a:srgbClr val="FF0000"/>
                </a:solidFill>
              </a:rPr>
              <a:t>col-md-4</a:t>
            </a:r>
            <a:r>
              <a:rPr lang="en-US" sz="1900" dirty="0"/>
              <a:t> </a:t>
            </a:r>
            <a:r>
              <a:rPr lang="en-US" sz="1900" dirty="0">
                <a:solidFill>
                  <a:srgbClr val="0070C0"/>
                </a:solidFill>
              </a:rPr>
              <a:t>col-lg-2</a:t>
            </a:r>
            <a:r>
              <a:rPr lang="en-US" sz="1900" dirty="0"/>
              <a:t> </a:t>
            </a:r>
            <a:r>
              <a:rPr lang="en-US" sz="1900" dirty="0" err="1">
                <a:solidFill>
                  <a:srgbClr val="00B050"/>
                </a:solidFill>
              </a:rPr>
              <a:t>gaya</a:t>
            </a:r>
            <a:r>
              <a:rPr lang="en-US" sz="1900" dirty="0">
                <a:solidFill>
                  <a:srgbClr val="00B050"/>
                </a:solidFill>
              </a:rPr>
              <a:t>"</a:t>
            </a:r>
            <a:r>
              <a:rPr lang="en-US" sz="1900" dirty="0"/>
              <a:t>&gt;</a:t>
            </a:r>
            <a:r>
              <a:rPr lang="en-US" sz="1900" b="1" i="1" dirty="0" err="1"/>
              <a:t>Euis</a:t>
            </a:r>
            <a:r>
              <a:rPr lang="en-US" sz="1900" dirty="0"/>
              <a:t>&lt;/div&gt;</a:t>
            </a:r>
          </a:p>
          <a:p>
            <a:r>
              <a:rPr lang="en-US" sz="1900" dirty="0"/>
              <a:t>&lt;div class=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</a:rPr>
              <a:t>"col-xs-12</a:t>
            </a:r>
            <a:r>
              <a:rPr lang="en-US" sz="1900" dirty="0"/>
              <a:t> </a:t>
            </a:r>
            <a:r>
              <a:rPr lang="en-US" sz="1900" dirty="0">
                <a:solidFill>
                  <a:srgbClr val="009696"/>
                </a:solidFill>
              </a:rPr>
              <a:t>col-sm-6</a:t>
            </a:r>
            <a:r>
              <a:rPr lang="en-US" sz="1900" dirty="0"/>
              <a:t> </a:t>
            </a:r>
            <a:r>
              <a:rPr lang="en-US" sz="1900" dirty="0">
                <a:solidFill>
                  <a:srgbClr val="FF0000"/>
                </a:solidFill>
              </a:rPr>
              <a:t>col-md-4</a:t>
            </a:r>
            <a:r>
              <a:rPr lang="en-US" sz="1900" dirty="0"/>
              <a:t> </a:t>
            </a:r>
            <a:r>
              <a:rPr lang="en-US" sz="1900" dirty="0">
                <a:solidFill>
                  <a:srgbClr val="0070C0"/>
                </a:solidFill>
              </a:rPr>
              <a:t>col-lg-2</a:t>
            </a:r>
            <a:r>
              <a:rPr lang="en-US" sz="1900" dirty="0"/>
              <a:t> </a:t>
            </a:r>
            <a:r>
              <a:rPr lang="en-US" sz="1900" dirty="0" err="1">
                <a:solidFill>
                  <a:srgbClr val="00B050"/>
                </a:solidFill>
              </a:rPr>
              <a:t>gaya</a:t>
            </a:r>
            <a:r>
              <a:rPr lang="en-US" sz="1900" dirty="0">
                <a:solidFill>
                  <a:srgbClr val="00B050"/>
                </a:solidFill>
              </a:rPr>
              <a:t>"</a:t>
            </a:r>
            <a:r>
              <a:rPr lang="en-US" sz="1900" dirty="0"/>
              <a:t>&gt;</a:t>
            </a:r>
            <a:r>
              <a:rPr lang="en-US" sz="1900" b="1" i="1" dirty="0" err="1"/>
              <a:t>Fafa</a:t>
            </a:r>
            <a:r>
              <a:rPr lang="en-US" sz="1900" dirty="0"/>
              <a:t>&lt;/div&gt;</a:t>
            </a:r>
          </a:p>
          <a:p>
            <a:r>
              <a:rPr lang="en-US" sz="1900" dirty="0"/>
              <a:t>&lt;/div&gt;</a:t>
            </a:r>
          </a:p>
          <a:p>
            <a:r>
              <a:rPr lang="en-US" sz="1900" dirty="0"/>
              <a:t>&lt;/div&gt;</a:t>
            </a:r>
          </a:p>
          <a:p>
            <a:r>
              <a:rPr lang="en-US" sz="1900" dirty="0"/>
              <a:t>&lt;/body&gt;</a:t>
            </a:r>
          </a:p>
          <a:p>
            <a:r>
              <a:rPr lang="en-US" sz="1900" dirty="0"/>
              <a:t/>
            </a:r>
            <a:br>
              <a:rPr lang="en-US" sz="1900" dirty="0"/>
            </a:br>
            <a:endParaRPr lang="en-US" sz="19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179834" y="2619704"/>
            <a:ext cx="4711926" cy="1123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4000" b="1" dirty="0" smtClean="0">
                <a:solidFill>
                  <a:srgbClr val="009696"/>
                </a:solidFill>
              </a:rPr>
              <a:t>Rows &amp; Columns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7977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39616" y="359648"/>
            <a:ext cx="8734097" cy="4275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&lt;body&gt;</a:t>
            </a: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&lt;div class=</a:t>
            </a:r>
            <a:r>
              <a:rPr lang="en-US" sz="2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"container-fluid"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&lt;div class=</a:t>
            </a:r>
            <a:r>
              <a:rPr lang="en-US" sz="2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"row"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&lt;div class=</a:t>
            </a:r>
            <a:r>
              <a:rPr lang="en-US" sz="22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"col-xs-offset-2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col-xs-8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dirty="0" err="1">
                <a:latin typeface="Consolas" pitchFamily="49" charset="0"/>
                <a:cs typeface="Consolas" pitchFamily="49" charset="0"/>
              </a:rPr>
              <a:t>gaya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200" b="1" i="1" dirty="0" err="1">
                <a:latin typeface="Consolas" pitchFamily="49" charset="0"/>
                <a:cs typeface="Consolas" pitchFamily="49" charset="0"/>
              </a:rPr>
              <a:t>Andi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&lt;/div&gt;</a:t>
            </a: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&lt;div class=</a:t>
            </a:r>
            <a:r>
              <a:rPr lang="en-US" sz="22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"col-xs-offset-2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col-xs-8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dirty="0" err="1">
                <a:latin typeface="Consolas" pitchFamily="49" charset="0"/>
                <a:cs typeface="Consolas" pitchFamily="49" charset="0"/>
              </a:rPr>
              <a:t>gaya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200" b="1" i="1" dirty="0">
                <a:latin typeface="Consolas" pitchFamily="49" charset="0"/>
                <a:cs typeface="Consolas" pitchFamily="49" charset="0"/>
              </a:rPr>
              <a:t>Budi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&lt;/div&gt;</a:t>
            </a: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&lt;div class=</a:t>
            </a:r>
            <a:r>
              <a:rPr lang="en-US" sz="22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"col-xs-offset-2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col-xs-8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dirty="0" err="1">
                <a:latin typeface="Consolas" pitchFamily="49" charset="0"/>
                <a:cs typeface="Consolas" pitchFamily="49" charset="0"/>
              </a:rPr>
              <a:t>gaya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200" b="1" i="1" dirty="0">
                <a:latin typeface="Consolas" pitchFamily="49" charset="0"/>
                <a:cs typeface="Consolas" pitchFamily="49" charset="0"/>
              </a:rPr>
              <a:t>Caca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&lt;/div&gt;</a:t>
            </a: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&lt;div class=</a:t>
            </a:r>
            <a:r>
              <a:rPr lang="en-US" sz="22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"col-xs-offset-2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col-xs-8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dirty="0" err="1">
                <a:latin typeface="Consolas" pitchFamily="49" charset="0"/>
                <a:cs typeface="Consolas" pitchFamily="49" charset="0"/>
              </a:rPr>
              <a:t>gaya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200" b="1" i="1" dirty="0" err="1">
                <a:latin typeface="Consolas" pitchFamily="49" charset="0"/>
                <a:cs typeface="Consolas" pitchFamily="49" charset="0"/>
              </a:rPr>
              <a:t>Deni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&lt;/div&gt;</a:t>
            </a: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&lt;div class=</a:t>
            </a:r>
            <a:r>
              <a:rPr lang="en-US" sz="22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"col-xs-offset-2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col-xs-8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dirty="0" err="1">
                <a:latin typeface="Consolas" pitchFamily="49" charset="0"/>
                <a:cs typeface="Consolas" pitchFamily="49" charset="0"/>
              </a:rPr>
              <a:t>gaya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200" b="1" i="1" dirty="0" err="1">
                <a:latin typeface="Consolas" pitchFamily="49" charset="0"/>
                <a:cs typeface="Consolas" pitchFamily="49" charset="0"/>
              </a:rPr>
              <a:t>Euis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&lt;/div&gt;</a:t>
            </a: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&lt;div class=</a:t>
            </a:r>
            <a:r>
              <a:rPr lang="en-US" sz="22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"col-xs-offset-2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col-xs-8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dirty="0" err="1">
                <a:latin typeface="Consolas" pitchFamily="49" charset="0"/>
                <a:cs typeface="Consolas" pitchFamily="49" charset="0"/>
              </a:rPr>
              <a:t>gaya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200" b="1" i="1" dirty="0" err="1">
                <a:latin typeface="Consolas" pitchFamily="49" charset="0"/>
                <a:cs typeface="Consolas" pitchFamily="49" charset="0"/>
              </a:rPr>
              <a:t>Fafa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&lt;/div&gt;</a:t>
            </a: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&lt;/div&gt;</a:t>
            </a: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&lt;/div&gt;</a:t>
            </a: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&lt;/body</a:t>
            </a:r>
            <a:r>
              <a:rPr lang="en-US" sz="2200" dirty="0" smtClean="0"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2200" dirty="0">
                <a:latin typeface="Consolas" pitchFamily="49" charset="0"/>
                <a:cs typeface="Consolas" pitchFamily="49" charset="0"/>
              </a:rPr>
            </a:br>
            <a:endParaRPr lang="en-US" sz="22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085244" y="-76200"/>
            <a:ext cx="4711926" cy="14162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4000" b="1" dirty="0" smtClean="0">
                <a:solidFill>
                  <a:srgbClr val="009696"/>
                </a:solidFill>
              </a:rPr>
              <a:t>Offset </a:t>
            </a:r>
          </a:p>
          <a:p>
            <a:pPr algn="r"/>
            <a:r>
              <a:rPr lang="en-US" sz="4000" b="1" dirty="0" smtClean="0">
                <a:solidFill>
                  <a:srgbClr val="009696"/>
                </a:solidFill>
              </a:rPr>
              <a:t>Columns</a:t>
            </a:r>
            <a:endParaRPr 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1" t="1724" r="63826" b="32543"/>
          <a:stretch/>
        </p:blipFill>
        <p:spPr bwMode="auto">
          <a:xfrm>
            <a:off x="5992959" y="3667392"/>
            <a:ext cx="2756913" cy="3190608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8" t="13790" r="65371" b="73475"/>
          <a:stretch/>
        </p:blipFill>
        <p:spPr bwMode="auto">
          <a:xfrm>
            <a:off x="551793" y="4540462"/>
            <a:ext cx="4972396" cy="1229711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551792" y="6089416"/>
            <a:ext cx="740979" cy="0"/>
          </a:xfrm>
          <a:prstGeom prst="straightConnector1">
            <a:avLst/>
          </a:prstGeom>
          <a:ln w="5715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824248" y="6089416"/>
            <a:ext cx="740979" cy="0"/>
          </a:xfrm>
          <a:prstGeom prst="straightConnector1">
            <a:avLst/>
          </a:prstGeom>
          <a:ln w="5715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292771" y="6089416"/>
            <a:ext cx="3531477" cy="0"/>
          </a:xfrm>
          <a:prstGeom prst="straightConnector1">
            <a:avLst/>
          </a:prstGeom>
          <a:ln w="57150">
            <a:solidFill>
              <a:srgbClr val="0070C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51792" y="6117011"/>
            <a:ext cx="740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2</a:t>
            </a:r>
            <a:endParaRPr lang="en-US" sz="2800" b="1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2771" y="6117010"/>
            <a:ext cx="3531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24248" y="6089416"/>
            <a:ext cx="740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C000"/>
                </a:solidFill>
                <a:latin typeface="Consolas" pitchFamily="49" charset="0"/>
                <a:cs typeface="Consolas" pitchFamily="49" charset="0"/>
              </a:rPr>
              <a:t>2</a:t>
            </a:r>
            <a:endParaRPr lang="en-US" sz="2800" b="1" dirty="0">
              <a:solidFill>
                <a:srgbClr val="FFC000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9906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39616" y="299545"/>
            <a:ext cx="8734097" cy="28693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&lt;body&gt;</a:t>
            </a: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&lt;div class=</a:t>
            </a:r>
            <a:r>
              <a:rPr lang="en-US" sz="2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"container-fluid"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&lt;div class=</a:t>
            </a:r>
            <a:r>
              <a:rPr lang="en-US" sz="2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"row"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&lt;div class</a:t>
            </a:r>
            <a:r>
              <a:rPr lang="en-US" sz="2200" dirty="0" smtClean="0">
                <a:latin typeface="Consolas" pitchFamily="49" charset="0"/>
                <a:cs typeface="Consolas" pitchFamily="49" charset="0"/>
              </a:rPr>
              <a:t>=</a:t>
            </a:r>
            <a:r>
              <a:rPr lang="en-US" sz="22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"col-xs-8</a:t>
            </a:r>
            <a:r>
              <a:rPr lang="en-US" sz="22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col-xs-push-4</a:t>
            </a:r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dirty="0" err="1">
                <a:latin typeface="Consolas" pitchFamily="49" charset="0"/>
                <a:cs typeface="Consolas" pitchFamily="49" charset="0"/>
              </a:rPr>
              <a:t>gaya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200" b="1" i="1" dirty="0" err="1">
                <a:latin typeface="Consolas" pitchFamily="49" charset="0"/>
                <a:cs typeface="Consolas" pitchFamily="49" charset="0"/>
              </a:rPr>
              <a:t>Andi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&lt;/div&gt;</a:t>
            </a: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&lt;div class</a:t>
            </a:r>
            <a:r>
              <a:rPr lang="en-US" sz="2200" dirty="0" smtClean="0">
                <a:latin typeface="Consolas" pitchFamily="49" charset="0"/>
                <a:cs typeface="Consolas" pitchFamily="49" charset="0"/>
              </a:rPr>
              <a:t>=</a:t>
            </a:r>
            <a:r>
              <a:rPr lang="en-US" sz="22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"col-xs-4 </a:t>
            </a:r>
            <a:r>
              <a:rPr lang="en-US" sz="22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col-xs-pull-8</a:t>
            </a:r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dirty="0" err="1">
                <a:latin typeface="Consolas" pitchFamily="49" charset="0"/>
                <a:cs typeface="Consolas" pitchFamily="49" charset="0"/>
              </a:rPr>
              <a:t>gaya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200" b="1" i="1" dirty="0">
                <a:latin typeface="Consolas" pitchFamily="49" charset="0"/>
                <a:cs typeface="Consolas" pitchFamily="49" charset="0"/>
              </a:rPr>
              <a:t>Budi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&lt;/div&gt;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&lt;/div&gt;</a:t>
            </a: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&lt;/body</a:t>
            </a:r>
            <a:r>
              <a:rPr lang="en-US" sz="2200" dirty="0" smtClean="0">
                <a:latin typeface="Consolas" pitchFamily="49" charset="0"/>
                <a:cs typeface="Consolas" pitchFamily="49" charset="0"/>
              </a:rPr>
              <a:t>&gt;</a:t>
            </a:r>
            <a:endParaRPr lang="en-US" sz="22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30622" y="-139264"/>
            <a:ext cx="8198080" cy="10694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2800" b="1" dirty="0" smtClean="0">
                <a:solidFill>
                  <a:srgbClr val="009696"/>
                </a:solidFill>
              </a:rPr>
              <a:t>Push </a:t>
            </a:r>
            <a:r>
              <a:rPr lang="en-US" sz="2800" b="1" dirty="0" smtClean="0">
                <a:solidFill>
                  <a:srgbClr val="009696"/>
                </a:solidFill>
                <a:sym typeface="Wingdings" pitchFamily="2" charset="2"/>
              </a:rPr>
              <a:t> </a:t>
            </a:r>
            <a:r>
              <a:rPr lang="en-US" sz="2800" b="1" dirty="0" smtClean="0">
                <a:solidFill>
                  <a:srgbClr val="009696"/>
                </a:solidFill>
              </a:rPr>
              <a:t>Columns </a:t>
            </a:r>
            <a:r>
              <a:rPr lang="en-US" sz="2800" b="1" dirty="0" smtClean="0">
                <a:solidFill>
                  <a:srgbClr val="009696"/>
                </a:solidFill>
                <a:sym typeface="Wingdings" pitchFamily="2" charset="2"/>
              </a:rPr>
              <a:t>Pull</a:t>
            </a:r>
            <a:endParaRPr lang="en-US" sz="2800" b="1" dirty="0" smtClean="0">
              <a:solidFill>
                <a:srgbClr val="009696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" t="12716" r="45595" b="79957"/>
          <a:stretch/>
        </p:blipFill>
        <p:spPr bwMode="auto">
          <a:xfrm>
            <a:off x="573360" y="5186860"/>
            <a:ext cx="8154943" cy="677919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4" t="12608" r="45517" b="79849"/>
          <a:stretch/>
        </p:blipFill>
        <p:spPr bwMode="auto">
          <a:xfrm>
            <a:off x="540392" y="3734343"/>
            <a:ext cx="8174884" cy="697857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0392" y="3130784"/>
            <a:ext cx="8174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9696"/>
                </a:solidFill>
                <a:latin typeface="Gotham Medium" pitchFamily="2" charset="0"/>
                <a:cs typeface="Consolas" pitchFamily="49" charset="0"/>
              </a:rPr>
              <a:t>Before </a:t>
            </a:r>
            <a:r>
              <a:rPr lang="en-US" sz="2400" b="1" i="1" dirty="0" smtClean="0">
                <a:solidFill>
                  <a:srgbClr val="009696"/>
                </a:solidFill>
                <a:latin typeface="Gotham Medium" pitchFamily="2" charset="0"/>
                <a:cs typeface="Consolas" pitchFamily="49" charset="0"/>
              </a:rPr>
              <a:t>pushing </a:t>
            </a:r>
            <a:r>
              <a:rPr lang="en-US" sz="2400" b="1" i="1" dirty="0" err="1" smtClean="0">
                <a:solidFill>
                  <a:srgbClr val="009696"/>
                </a:solidFill>
                <a:latin typeface="Gotham Medium" pitchFamily="2" charset="0"/>
                <a:cs typeface="Consolas" pitchFamily="49" charset="0"/>
              </a:rPr>
              <a:t>Andi</a:t>
            </a:r>
            <a:r>
              <a:rPr lang="en-US" sz="2400" b="1" i="1" dirty="0" smtClean="0">
                <a:solidFill>
                  <a:srgbClr val="009696"/>
                </a:solidFill>
                <a:latin typeface="Gotham Medium" pitchFamily="2" charset="0"/>
                <a:cs typeface="Consolas" pitchFamily="49" charset="0"/>
              </a:rPr>
              <a:t> 4 col</a:t>
            </a:r>
            <a:r>
              <a:rPr lang="en-US" sz="2400" i="1" dirty="0" smtClean="0">
                <a:solidFill>
                  <a:srgbClr val="009696"/>
                </a:solidFill>
                <a:latin typeface="Gotham Medium" pitchFamily="2" charset="0"/>
                <a:cs typeface="Consolas" pitchFamily="49" charset="0"/>
              </a:rPr>
              <a:t> &amp; </a:t>
            </a:r>
            <a:r>
              <a:rPr lang="en-US" sz="2400" b="1" i="1" dirty="0" smtClean="0">
                <a:solidFill>
                  <a:srgbClr val="009696"/>
                </a:solidFill>
                <a:latin typeface="Gotham Medium" pitchFamily="2" charset="0"/>
                <a:cs typeface="Consolas" pitchFamily="49" charset="0"/>
              </a:rPr>
              <a:t>pulling Budi 8 col</a:t>
            </a:r>
            <a:r>
              <a:rPr lang="en-US" sz="2400" i="1" dirty="0" smtClean="0">
                <a:solidFill>
                  <a:srgbClr val="009696"/>
                </a:solidFill>
                <a:latin typeface="Gotham Medium" pitchFamily="2" charset="0"/>
                <a:cs typeface="Consolas" pitchFamily="49" charset="0"/>
              </a:rPr>
              <a:t>:</a:t>
            </a:r>
            <a:endParaRPr lang="en-US" sz="2400" i="1" dirty="0">
              <a:solidFill>
                <a:srgbClr val="009696"/>
              </a:solidFill>
              <a:latin typeface="Gotham Medium" pitchFamily="2" charset="0"/>
              <a:cs typeface="Consolas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3390" y="4560191"/>
            <a:ext cx="8174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9696"/>
                </a:solidFill>
                <a:latin typeface="Gotham Medium" pitchFamily="2" charset="0"/>
                <a:cs typeface="Consolas" pitchFamily="49" charset="0"/>
              </a:rPr>
              <a:t>After </a:t>
            </a:r>
            <a:r>
              <a:rPr lang="en-US" sz="2400" b="1" i="1" dirty="0" smtClean="0">
                <a:solidFill>
                  <a:srgbClr val="009696"/>
                </a:solidFill>
                <a:latin typeface="Gotham Medium" pitchFamily="2" charset="0"/>
                <a:cs typeface="Consolas" pitchFamily="49" charset="0"/>
              </a:rPr>
              <a:t>pushing </a:t>
            </a:r>
            <a:r>
              <a:rPr lang="en-US" sz="2400" b="1" i="1" dirty="0" err="1" smtClean="0">
                <a:solidFill>
                  <a:srgbClr val="009696"/>
                </a:solidFill>
                <a:latin typeface="Gotham Medium" pitchFamily="2" charset="0"/>
                <a:cs typeface="Consolas" pitchFamily="49" charset="0"/>
              </a:rPr>
              <a:t>Andi</a:t>
            </a:r>
            <a:r>
              <a:rPr lang="en-US" sz="2400" b="1" i="1" dirty="0" smtClean="0">
                <a:solidFill>
                  <a:srgbClr val="009696"/>
                </a:solidFill>
                <a:latin typeface="Gotham Medium" pitchFamily="2" charset="0"/>
                <a:cs typeface="Consolas" pitchFamily="49" charset="0"/>
              </a:rPr>
              <a:t> 4 col</a:t>
            </a:r>
            <a:r>
              <a:rPr lang="en-US" sz="2400" i="1" dirty="0" smtClean="0">
                <a:solidFill>
                  <a:srgbClr val="009696"/>
                </a:solidFill>
                <a:latin typeface="Gotham Medium" pitchFamily="2" charset="0"/>
                <a:cs typeface="Consolas" pitchFamily="49" charset="0"/>
              </a:rPr>
              <a:t> &amp; </a:t>
            </a:r>
            <a:r>
              <a:rPr lang="en-US" sz="2400" b="1" i="1" dirty="0" smtClean="0">
                <a:solidFill>
                  <a:srgbClr val="009696"/>
                </a:solidFill>
                <a:latin typeface="Gotham Medium" pitchFamily="2" charset="0"/>
                <a:cs typeface="Consolas" pitchFamily="49" charset="0"/>
              </a:rPr>
              <a:t>pulling Budi 8 col</a:t>
            </a:r>
            <a:r>
              <a:rPr lang="en-US" sz="2400" i="1" dirty="0" smtClean="0">
                <a:solidFill>
                  <a:srgbClr val="009696"/>
                </a:solidFill>
                <a:latin typeface="Gotham Medium" pitchFamily="2" charset="0"/>
                <a:cs typeface="Consolas" pitchFamily="49" charset="0"/>
              </a:rPr>
              <a:t>:</a:t>
            </a:r>
            <a:endParaRPr lang="en-US" sz="2400" i="1" dirty="0">
              <a:solidFill>
                <a:srgbClr val="009696"/>
              </a:solidFill>
              <a:latin typeface="Gotham Medium" pitchFamily="2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6247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2245" y="-220725"/>
            <a:ext cx="8781394" cy="5644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600" dirty="0">
                <a:latin typeface="Consolas" pitchFamily="49" charset="0"/>
                <a:cs typeface="Consolas" pitchFamily="49" charset="0"/>
              </a:rPr>
              <a:t>&lt;body&gt;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6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"container-fluid"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6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"row"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6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"col-xs-12 </a:t>
            </a:r>
            <a:r>
              <a:rPr lang="en-US" sz="2600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gaya</a:t>
            </a:r>
            <a:r>
              <a:rPr lang="en-US" sz="26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6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p class="h1"&gt;</a:t>
            </a:r>
            <a:r>
              <a:rPr lang="en-US" sz="2600" i="1" dirty="0" err="1">
                <a:latin typeface="Consolas" pitchFamily="49" charset="0"/>
                <a:cs typeface="Consolas" pitchFamily="49" charset="0"/>
              </a:rPr>
              <a:t>Lorem</a:t>
            </a:r>
            <a:r>
              <a:rPr lang="en-US" sz="2600" i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i="1" dirty="0" err="1">
                <a:latin typeface="Consolas" pitchFamily="49" charset="0"/>
                <a:cs typeface="Consolas" pitchFamily="49" charset="0"/>
              </a:rPr>
              <a:t>Ipsum</a:t>
            </a:r>
            <a:r>
              <a:rPr lang="en-US" sz="26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6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"col-xs-12 </a:t>
            </a:r>
            <a:r>
              <a:rPr lang="en-US" sz="2600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gaya</a:t>
            </a:r>
            <a:r>
              <a:rPr lang="en-US" sz="26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&gt; 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6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p class="</a:t>
            </a:r>
            <a:r>
              <a:rPr lang="en-US" sz="26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lead</a:t>
            </a:r>
            <a:r>
              <a:rPr lang="en-US" sz="26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600" i="1" dirty="0">
                <a:latin typeface="Consolas" pitchFamily="49" charset="0"/>
                <a:cs typeface="Consolas" pitchFamily="49" charset="0"/>
              </a:rPr>
              <a:t>Lorem ipsum dolor </a:t>
            </a:r>
            <a:r>
              <a:rPr lang="en-US" sz="2600" i="1" dirty="0" smtClean="0">
                <a:latin typeface="Consolas" pitchFamily="49" charset="0"/>
                <a:cs typeface="Consolas" pitchFamily="49" charset="0"/>
              </a:rPr>
              <a:t>sit</a:t>
            </a:r>
            <a:r>
              <a:rPr lang="en-US" sz="26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p&gt;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600" dirty="0">
                <a:latin typeface="Consolas" pitchFamily="49" charset="0"/>
                <a:cs typeface="Consolas" pitchFamily="49" charset="0"/>
              </a:rPr>
              <a:t>&lt;/div&gt;</a:t>
            </a:r>
          </a:p>
          <a:p>
            <a:r>
              <a:rPr lang="en-US" sz="2600" dirty="0">
                <a:latin typeface="Consolas" pitchFamily="49" charset="0"/>
                <a:cs typeface="Consolas" pitchFamily="49" charset="0"/>
              </a:rPr>
              <a:t>&lt;/body&gt;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42234" y="-1"/>
            <a:ext cx="1860331" cy="14661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4000" b="1" dirty="0" smtClean="0">
                <a:solidFill>
                  <a:srgbClr val="009696"/>
                </a:solidFill>
              </a:rPr>
              <a:t>Text </a:t>
            </a:r>
          </a:p>
          <a:p>
            <a:pPr algn="r"/>
            <a:r>
              <a:rPr lang="en-US" sz="4000" b="1" dirty="0" smtClean="0">
                <a:solidFill>
                  <a:srgbClr val="009696"/>
                </a:solidFill>
              </a:rPr>
              <a:t>Styles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" t="3664" r="30691" b="55172"/>
          <a:stretch/>
        </p:blipFill>
        <p:spPr bwMode="auto">
          <a:xfrm>
            <a:off x="2081054" y="4124714"/>
            <a:ext cx="6794938" cy="2439536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40135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04947" y="268010"/>
            <a:ext cx="8781394" cy="50607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&lt;body&gt;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&lt;div class=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"container-fluid"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"row"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"col-xs-12 </a:t>
            </a:r>
            <a:r>
              <a:rPr lang="en-US" sz="24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gaya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p class=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"h1"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400" b="1" i="1" dirty="0" smtClean="0">
                <a:latin typeface="Consolas" pitchFamily="49" charset="0"/>
                <a:cs typeface="Consolas" pitchFamily="49" charset="0"/>
              </a:rPr>
              <a:t>Bootstrap </a:t>
            </a:r>
            <a:r>
              <a:rPr lang="en-US" sz="2400" b="1" i="1" dirty="0">
                <a:latin typeface="Consolas" pitchFamily="49" charset="0"/>
                <a:cs typeface="Consolas" pitchFamily="49" charset="0"/>
              </a:rPr>
              <a:t>List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&lt;/p&gt;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"col-xs-12 </a:t>
            </a:r>
            <a:r>
              <a:rPr lang="en-US" sz="24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gaya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4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ul</a:t>
            </a:r>
            <a:r>
              <a:rPr lang="en-US" sz="2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class=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"list-inline"</a:t>
            </a:r>
            <a:r>
              <a:rPr lang="en-US" sz="2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li&gt;&lt;h3&gt;</a:t>
            </a:r>
            <a:r>
              <a:rPr lang="en-US" sz="2400" b="1" i="1" dirty="0" err="1">
                <a:latin typeface="Consolas" pitchFamily="49" charset="0"/>
                <a:cs typeface="Consolas" pitchFamily="49" charset="0"/>
              </a:rPr>
              <a:t>Andi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&lt;/h3&gt;&lt;/li&gt;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li&gt;&lt;h3&gt;</a:t>
            </a:r>
            <a:r>
              <a:rPr lang="en-US" sz="2400" b="1" i="1" dirty="0">
                <a:latin typeface="Consolas" pitchFamily="49" charset="0"/>
                <a:cs typeface="Consolas" pitchFamily="49" charset="0"/>
              </a:rPr>
              <a:t>Budi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&lt;/h3&gt;&lt;/li&gt;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li&gt;&lt;h3&gt;</a:t>
            </a:r>
            <a:r>
              <a:rPr lang="en-US" sz="2400" b="1" i="1" dirty="0">
                <a:latin typeface="Consolas" pitchFamily="49" charset="0"/>
                <a:cs typeface="Consolas" pitchFamily="49" charset="0"/>
              </a:rPr>
              <a:t>Caca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&lt;/h3&gt;&lt;/li&gt;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4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ul</a:t>
            </a:r>
            <a:r>
              <a:rPr lang="en-US" sz="2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&lt;/div&gt;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&lt;/body&gt;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921064" y="-63065"/>
            <a:ext cx="1860331" cy="14661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4000" b="1" dirty="0" smtClean="0">
                <a:solidFill>
                  <a:srgbClr val="009696"/>
                </a:solidFill>
              </a:rPr>
              <a:t>List </a:t>
            </a:r>
          </a:p>
          <a:p>
            <a:pPr algn="r"/>
            <a:r>
              <a:rPr lang="en-US" sz="4000" b="1" dirty="0" smtClean="0">
                <a:solidFill>
                  <a:srgbClr val="009696"/>
                </a:solidFill>
              </a:rPr>
              <a:t>Styles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3" t="12500" r="49472" b="60453"/>
          <a:stretch/>
        </p:blipFill>
        <p:spPr bwMode="auto">
          <a:xfrm>
            <a:off x="2632845" y="4177857"/>
            <a:ext cx="6243146" cy="2381487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5927835" y="1998922"/>
            <a:ext cx="2869330" cy="1765739"/>
            <a:chOff x="6274670" y="2207170"/>
            <a:chExt cx="2869330" cy="1765739"/>
          </a:xfrm>
        </p:grpSpPr>
        <p:sp>
          <p:nvSpPr>
            <p:cNvPr id="6" name="Rectangle 5"/>
            <p:cNvSpPr/>
            <p:nvPr/>
          </p:nvSpPr>
          <p:spPr>
            <a:xfrm>
              <a:off x="6274670" y="2207170"/>
              <a:ext cx="2806266" cy="1765739"/>
            </a:xfrm>
            <a:prstGeom prst="rect">
              <a:avLst/>
            </a:prstGeom>
            <a:solidFill>
              <a:srgbClr val="009696"/>
            </a:solidFill>
            <a:ln>
              <a:solidFill>
                <a:srgbClr val="0096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itle 1"/>
            <p:cNvSpPr txBox="1">
              <a:spLocks/>
            </p:cNvSpPr>
            <p:nvPr/>
          </p:nvSpPr>
          <p:spPr>
            <a:xfrm>
              <a:off x="6400800" y="2301766"/>
              <a:ext cx="2743200" cy="157325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/>
                  </a:solidFill>
                  <a:latin typeface="Gotham Medium" panose="02000603030000020004" pitchFamily="2" charset="0"/>
                  <a:ea typeface="Gotham Medium" panose="02000603030000020004" pitchFamily="2" charset="0"/>
                  <a:cs typeface="+mj-cs"/>
                </a:defRPr>
              </a:lvl1pPr>
            </a:lstStyle>
            <a:p>
              <a:r>
                <a:rPr lang="en-US" sz="2000" i="1" dirty="0" smtClean="0">
                  <a:solidFill>
                    <a:schemeClr val="bg1"/>
                  </a:solidFill>
                  <a:cs typeface="Consolas" pitchFamily="49" charset="0"/>
                </a:rPr>
                <a:t>for &lt;</a:t>
              </a:r>
              <a:r>
                <a:rPr lang="en-US" sz="2000" i="1" dirty="0" err="1" smtClean="0">
                  <a:solidFill>
                    <a:schemeClr val="bg1"/>
                  </a:solidFill>
                  <a:cs typeface="Consolas" pitchFamily="49" charset="0"/>
                </a:rPr>
                <a:t>ul</a:t>
              </a:r>
              <a:r>
                <a:rPr lang="en-US" sz="2000" i="1" dirty="0" smtClean="0">
                  <a:solidFill>
                    <a:schemeClr val="bg1"/>
                  </a:solidFill>
                  <a:cs typeface="Consolas" pitchFamily="49" charset="0"/>
                </a:rPr>
                <a:t>&gt; &amp; &lt;</a:t>
              </a:r>
              <a:r>
                <a:rPr lang="en-US" sz="2000" i="1" dirty="0" err="1" smtClean="0">
                  <a:solidFill>
                    <a:schemeClr val="bg1"/>
                  </a:solidFill>
                  <a:cs typeface="Consolas" pitchFamily="49" charset="0"/>
                </a:rPr>
                <a:t>ol</a:t>
              </a:r>
              <a:r>
                <a:rPr lang="en-US" sz="2000" i="1" dirty="0" smtClean="0">
                  <a:solidFill>
                    <a:schemeClr val="bg1"/>
                  </a:solidFill>
                  <a:cs typeface="Consolas" pitchFamily="49" charset="0"/>
                </a:rPr>
                <a:t>&gt; try:</a:t>
              </a:r>
            </a:p>
            <a:p>
              <a:r>
                <a:rPr lang="en-US" sz="2000" i="1" dirty="0" smtClean="0">
                  <a:solidFill>
                    <a:schemeClr val="bg1"/>
                  </a:solidFill>
                  <a:cs typeface="Consolas" pitchFamily="49" charset="0"/>
                </a:rPr>
                <a:t>// list-</a:t>
              </a:r>
              <a:r>
                <a:rPr lang="en-US" sz="2000" i="1" dirty="0" err="1" smtClean="0">
                  <a:solidFill>
                    <a:schemeClr val="bg1"/>
                  </a:solidFill>
                  <a:cs typeface="Consolas" pitchFamily="49" charset="0"/>
                </a:rPr>
                <a:t>unstyled</a:t>
              </a:r>
              <a:endParaRPr lang="en-US" sz="2000" i="1" dirty="0" smtClean="0">
                <a:solidFill>
                  <a:schemeClr val="bg1"/>
                </a:solidFill>
                <a:cs typeface="Consolas" pitchFamily="49" charset="0"/>
              </a:endParaRPr>
            </a:p>
            <a:p>
              <a:r>
                <a:rPr lang="en-US" sz="2000" i="1" dirty="0" smtClean="0">
                  <a:solidFill>
                    <a:schemeClr val="bg1"/>
                  </a:solidFill>
                  <a:cs typeface="Consolas" pitchFamily="49" charset="0"/>
                </a:rPr>
                <a:t>// list-inline</a:t>
              </a:r>
            </a:p>
            <a:p>
              <a:endParaRPr lang="en-US" sz="1000" i="1" dirty="0" smtClean="0">
                <a:solidFill>
                  <a:schemeClr val="bg1"/>
                </a:solidFill>
                <a:cs typeface="Consolas" pitchFamily="49" charset="0"/>
              </a:endParaRPr>
            </a:p>
            <a:p>
              <a:r>
                <a:rPr lang="en-US" sz="2000" i="1" dirty="0" smtClean="0">
                  <a:solidFill>
                    <a:schemeClr val="bg1"/>
                  </a:solidFill>
                  <a:cs typeface="Consolas" pitchFamily="49" charset="0"/>
                </a:rPr>
                <a:t>for &lt;dl&gt; try:</a:t>
              </a:r>
            </a:p>
            <a:p>
              <a:r>
                <a:rPr lang="en-US" sz="2000" i="1" dirty="0" smtClean="0">
                  <a:solidFill>
                    <a:schemeClr val="bg1"/>
                  </a:solidFill>
                  <a:cs typeface="Consolas" pitchFamily="49" charset="0"/>
                </a:rPr>
                <a:t>// dl-horizontal</a:t>
              </a:r>
              <a:endParaRPr lang="en-US" sz="2000" i="1" dirty="0">
                <a:solidFill>
                  <a:schemeClr val="bg1"/>
                </a:solidFill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02134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25669" y="449315"/>
            <a:ext cx="8607970" cy="42645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600" dirty="0">
                <a:latin typeface="Consolas" pitchFamily="49" charset="0"/>
                <a:cs typeface="Consolas" pitchFamily="49" charset="0"/>
              </a:rPr>
              <a:t>&lt;body&gt;</a:t>
            </a:r>
          </a:p>
          <a:p>
            <a:r>
              <a:rPr lang="en-US" sz="2600" dirty="0">
                <a:latin typeface="Consolas" pitchFamily="49" charset="0"/>
                <a:cs typeface="Consolas" pitchFamily="49" charset="0"/>
              </a:rPr>
              <a:t>&lt;div class=</a:t>
            </a:r>
            <a:r>
              <a:rPr lang="en-US" sz="2600" i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"container"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 style=</a:t>
            </a:r>
            <a:r>
              <a:rPr lang="en-US" sz="2600" i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"padding:50px"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a </a:t>
            </a:r>
            <a:r>
              <a:rPr lang="en-US" sz="2600" dirty="0" err="1">
                <a:latin typeface="Consolas" pitchFamily="49" charset="0"/>
                <a:cs typeface="Consolas" pitchFamily="49" charset="0"/>
              </a:rPr>
              <a:t>href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=</a:t>
            </a:r>
            <a:r>
              <a:rPr lang="en-US" sz="2600" i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"#"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6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data-toggle</a:t>
            </a:r>
            <a:r>
              <a:rPr lang="en-US" sz="2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sz="26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"tooltip"</a:t>
            </a:r>
          </a:p>
          <a:p>
            <a:r>
              <a:rPr lang="en-US" sz="26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title</a:t>
            </a:r>
            <a:r>
              <a:rPr lang="en-US" sz="2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sz="26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"Cara </a:t>
            </a:r>
            <a:r>
              <a:rPr lang="en-US" sz="2600" b="1" i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mudah</a:t>
            </a:r>
            <a:r>
              <a:rPr lang="en-US" sz="26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i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bikin</a:t>
            </a:r>
            <a:r>
              <a:rPr lang="en-US" sz="26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website!"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    &gt;&lt;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h1</a:t>
            </a:r>
            <a:r>
              <a:rPr lang="en-US" sz="2600" dirty="0" smtClean="0">
                <a:latin typeface="Consolas" pitchFamily="49" charset="0"/>
                <a:cs typeface="Consolas" pitchFamily="49" charset="0"/>
              </a:rPr>
              <a:t>&gt; </a:t>
            </a:r>
            <a:r>
              <a:rPr lang="en-US" sz="2600" b="1" i="1" dirty="0" err="1" smtClean="0">
                <a:latin typeface="Consolas" pitchFamily="49" charset="0"/>
                <a:cs typeface="Consolas" pitchFamily="49" charset="0"/>
              </a:rPr>
              <a:t>Klik</a:t>
            </a:r>
            <a:r>
              <a:rPr lang="en-US" sz="2600" b="1" i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i="1" dirty="0">
                <a:latin typeface="Consolas" pitchFamily="49" charset="0"/>
                <a:cs typeface="Consolas" pitchFamily="49" charset="0"/>
              </a:rPr>
              <a:t>link </a:t>
            </a:r>
            <a:r>
              <a:rPr lang="en-US" sz="2600" b="1" i="1" dirty="0" err="1">
                <a:latin typeface="Consolas" pitchFamily="49" charset="0"/>
                <a:cs typeface="Consolas" pitchFamily="49" charset="0"/>
              </a:rPr>
              <a:t>ini</a:t>
            </a:r>
            <a:r>
              <a:rPr lang="en-US" sz="2600" b="1" i="1" dirty="0" smtClean="0">
                <a:latin typeface="Consolas" pitchFamily="49" charset="0"/>
                <a:cs typeface="Consolas" pitchFamily="49" charset="0"/>
              </a:rPr>
              <a:t>! </a:t>
            </a:r>
            <a:r>
              <a:rPr lang="en-US" sz="2600" dirty="0" smtClean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h1&gt;&lt;/a&gt;</a:t>
            </a:r>
          </a:p>
          <a:p>
            <a:r>
              <a:rPr lang="en-US" sz="2600" dirty="0">
                <a:latin typeface="Consolas" pitchFamily="49" charset="0"/>
                <a:cs typeface="Consolas" pitchFamily="49" charset="0"/>
              </a:rPr>
              <a:t>&lt;/div&gt;</a:t>
            </a:r>
          </a:p>
          <a:p>
            <a:r>
              <a:rPr lang="en-US" sz="2600" dirty="0">
                <a:latin typeface="Consolas" pitchFamily="49" charset="0"/>
                <a:cs typeface="Consolas" pitchFamily="49" charset="0"/>
              </a:rPr>
              <a:t>&lt;/body&gt;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085492" y="-94596"/>
            <a:ext cx="2664372" cy="14661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4000" b="1" dirty="0" smtClean="0">
                <a:solidFill>
                  <a:srgbClr val="009696"/>
                </a:solidFill>
              </a:rPr>
              <a:t>Tooltips</a:t>
            </a:r>
          </a:p>
          <a:p>
            <a:pPr algn="r"/>
            <a:r>
              <a:rPr lang="en-US" sz="3200" i="1" dirty="0" smtClean="0">
                <a:solidFill>
                  <a:srgbClr val="009696"/>
                </a:solidFill>
              </a:rPr>
              <a:t>Basic</a:t>
            </a:r>
            <a:endParaRPr lang="en-US" sz="4000" i="1" dirty="0" smtClean="0">
              <a:solidFill>
                <a:srgbClr val="009696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" t="18750" r="76009" b="66595"/>
          <a:stretch/>
        </p:blipFill>
        <p:spPr bwMode="auto">
          <a:xfrm>
            <a:off x="3326523" y="3738446"/>
            <a:ext cx="4934607" cy="195089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3488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36031" y="449314"/>
            <a:ext cx="8607970" cy="59514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&lt;head&gt;</a:t>
            </a:r>
          </a:p>
          <a:p>
            <a:endParaRPr lang="en-US" sz="28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28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&lt;script </a:t>
            </a:r>
            <a:r>
              <a:rPr lang="en-US" sz="2800" dirty="0" err="1">
                <a:latin typeface="Consolas" pitchFamily="49" charset="0"/>
                <a:cs typeface="Consolas" pitchFamily="49" charset="0"/>
              </a:rPr>
              <a:t>src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=</a:t>
            </a:r>
            <a:r>
              <a:rPr lang="en-US" sz="2800" b="1" i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i="1" dirty="0" err="1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js</a:t>
            </a:r>
            <a:r>
              <a:rPr lang="en-US" sz="2800" b="1" i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/jquery-3.3.1.min.js</a:t>
            </a:r>
            <a:r>
              <a:rPr lang="en-US" sz="2800" b="1" i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&gt;&lt;/script&gt;      </a:t>
            </a:r>
          </a:p>
          <a:p>
            <a:endParaRPr lang="en-US" sz="28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28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&lt;link </a:t>
            </a:r>
            <a:r>
              <a:rPr lang="en-US" sz="2800" dirty="0" err="1">
                <a:latin typeface="Consolas" pitchFamily="49" charset="0"/>
                <a:cs typeface="Consolas" pitchFamily="49" charset="0"/>
              </a:rPr>
              <a:t>rel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="</a:t>
            </a:r>
            <a:r>
              <a:rPr lang="en-US" sz="2800" dirty="0" err="1">
                <a:latin typeface="Consolas" pitchFamily="49" charset="0"/>
                <a:cs typeface="Consolas" pitchFamily="49" charset="0"/>
              </a:rPr>
              <a:t>stylesheet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" type="text/</a:t>
            </a:r>
            <a:r>
              <a:rPr lang="en-US" sz="2800" dirty="0" err="1">
                <a:latin typeface="Consolas" pitchFamily="49" charset="0"/>
                <a:cs typeface="Consolas" pitchFamily="49" charset="0"/>
              </a:rPr>
              <a:t>css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" </a:t>
            </a:r>
            <a:r>
              <a:rPr lang="en-US" sz="2800" dirty="0" err="1">
                <a:latin typeface="Consolas" pitchFamily="49" charset="0"/>
                <a:cs typeface="Consolas" pitchFamily="49" charset="0"/>
              </a:rPr>
              <a:t>href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=</a:t>
            </a:r>
            <a:r>
              <a:rPr lang="en-US" sz="2800" b="1" i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i="1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css</a:t>
            </a:r>
            <a:r>
              <a:rPr lang="en-US" sz="2800" b="1" i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/bootstrap.min.css"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endParaRPr lang="en-US" sz="28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28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&lt;script type="text/</a:t>
            </a:r>
            <a:r>
              <a:rPr lang="en-US" sz="2800" dirty="0" err="1">
                <a:latin typeface="Consolas" pitchFamily="49" charset="0"/>
                <a:cs typeface="Consolas" pitchFamily="49" charset="0"/>
              </a:rPr>
              <a:t>javascript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" </a:t>
            </a:r>
            <a:r>
              <a:rPr lang="en-US" sz="2800" dirty="0" err="1">
                <a:latin typeface="Consolas" pitchFamily="49" charset="0"/>
                <a:cs typeface="Consolas" pitchFamily="49" charset="0"/>
              </a:rPr>
              <a:t>src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=</a:t>
            </a:r>
            <a:r>
              <a:rPr lang="en-US" sz="2800" b="1" i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i="1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js</a:t>
            </a:r>
            <a:r>
              <a:rPr lang="en-US" sz="2800" b="1" i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/bootstrap.min.js"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&gt;&lt;/script&gt;</a:t>
            </a:r>
          </a:p>
          <a:p>
            <a:endParaRPr lang="en-US" sz="28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28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head&gt;</a:t>
            </a:r>
            <a:endParaRPr lang="en-US" sz="2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085492" y="-63064"/>
            <a:ext cx="2664372" cy="15134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4000" b="1" dirty="0" smtClean="0">
                <a:solidFill>
                  <a:srgbClr val="009696"/>
                </a:solidFill>
              </a:rPr>
              <a:t>Adding </a:t>
            </a:r>
            <a:r>
              <a:rPr lang="en-US" sz="4000" b="1" dirty="0" err="1" smtClean="0">
                <a:solidFill>
                  <a:srgbClr val="009696"/>
                </a:solidFill>
              </a:rPr>
              <a:t>jQuery</a:t>
            </a:r>
            <a:endParaRPr lang="en-US" sz="4000" i="1" dirty="0" smtClean="0">
              <a:solidFill>
                <a:srgbClr val="00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0786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30167" y="1623826"/>
            <a:ext cx="2979683" cy="614856"/>
          </a:xfrm>
          <a:prstGeom prst="rect">
            <a:avLst/>
          </a:prstGeom>
          <a:solidFill>
            <a:srgbClr val="009696"/>
          </a:solidFill>
          <a:ln>
            <a:solidFill>
              <a:srgbClr val="009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51337" y="173400"/>
            <a:ext cx="2979683" cy="488734"/>
          </a:xfrm>
          <a:prstGeom prst="rect">
            <a:avLst/>
          </a:prstGeom>
          <a:solidFill>
            <a:srgbClr val="009696"/>
          </a:solidFill>
          <a:ln>
            <a:solidFill>
              <a:srgbClr val="009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94133" y="204932"/>
            <a:ext cx="8844454" cy="65507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600" b="1" i="1" dirty="0" smtClean="0">
                <a:solidFill>
                  <a:srgbClr val="009696"/>
                </a:solidFill>
                <a:cs typeface="Consolas" pitchFamily="49" charset="0"/>
              </a:rPr>
              <a:t>  </a:t>
            </a:r>
            <a:r>
              <a:rPr lang="en-US" sz="2600" b="1" i="1" dirty="0" smtClean="0">
                <a:solidFill>
                  <a:schemeClr val="bg1"/>
                </a:solidFill>
                <a:cs typeface="Consolas" pitchFamily="49" charset="0"/>
              </a:rPr>
              <a:t>   Add on &lt;head&gt;:</a:t>
            </a:r>
          </a:p>
          <a:p>
            <a:endParaRPr lang="en-US" sz="1200" b="1" i="1" dirty="0" smtClean="0">
              <a:solidFill>
                <a:srgbClr val="009696"/>
              </a:solidFill>
              <a:cs typeface="Consolas" pitchFamily="49" charset="0"/>
            </a:endParaRP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&lt;script </a:t>
            </a:r>
            <a:r>
              <a:rPr lang="en-US" sz="2200" dirty="0" err="1">
                <a:latin typeface="Consolas" pitchFamily="49" charset="0"/>
                <a:cs typeface="Consolas" pitchFamily="49" charset="0"/>
              </a:rPr>
              <a:t>src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=</a:t>
            </a:r>
            <a:r>
              <a:rPr lang="en-US" sz="22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2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js</a:t>
            </a:r>
            <a:r>
              <a:rPr lang="en-US" sz="22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/jquery-3.2.1.min.js</a:t>
            </a:r>
            <a:r>
              <a:rPr lang="en-US" sz="22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2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script</a:t>
            </a:r>
            <a:r>
              <a:rPr lang="en-US" sz="2200" dirty="0" smtClean="0">
                <a:latin typeface="Consolas" pitchFamily="49" charset="0"/>
                <a:cs typeface="Consolas" pitchFamily="49" charset="0"/>
              </a:rPr>
              <a:t>&gt;</a:t>
            </a:r>
            <a:endParaRPr lang="en-US" sz="1200" dirty="0">
              <a:latin typeface="Consolas" pitchFamily="49" charset="0"/>
              <a:cs typeface="Consolas" pitchFamily="49" charset="0"/>
            </a:endParaRPr>
          </a:p>
          <a:p>
            <a:endParaRPr lang="it-IT" sz="1500" dirty="0" smtClean="0">
              <a:latin typeface="Consolas" pitchFamily="49" charset="0"/>
              <a:cs typeface="Consolas" pitchFamily="49" charset="0"/>
            </a:endParaRPr>
          </a:p>
          <a:p>
            <a:endParaRPr lang="it-IT" sz="1500" dirty="0" smtClean="0">
              <a:latin typeface="Consolas" pitchFamily="49" charset="0"/>
              <a:cs typeface="Consolas" pitchFamily="49" charset="0"/>
            </a:endParaRPr>
          </a:p>
          <a:p>
            <a:r>
              <a:rPr lang="it-IT" sz="2600" b="1" i="1" dirty="0" smtClean="0">
                <a:solidFill>
                  <a:srgbClr val="009696"/>
                </a:solidFill>
                <a:cs typeface="Consolas" pitchFamily="49" charset="0"/>
              </a:rPr>
              <a:t>     </a:t>
            </a:r>
            <a:r>
              <a:rPr lang="it-IT" sz="2600" b="1" i="1" dirty="0" smtClean="0">
                <a:solidFill>
                  <a:schemeClr val="bg1"/>
                </a:solidFill>
                <a:cs typeface="Consolas" pitchFamily="49" charset="0"/>
              </a:rPr>
              <a:t>On &lt;body&gt; type:</a:t>
            </a:r>
          </a:p>
          <a:p>
            <a:endParaRPr lang="it-IT" sz="1200" b="1" i="1" dirty="0" smtClean="0">
              <a:solidFill>
                <a:srgbClr val="009696"/>
              </a:solidFill>
              <a:cs typeface="Consolas" pitchFamily="49" charset="0"/>
            </a:endParaRP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&lt;body&gt;</a:t>
            </a: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&lt;div class=</a:t>
            </a:r>
            <a:r>
              <a:rPr lang="en-US" sz="22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"container"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 style=</a:t>
            </a:r>
            <a:r>
              <a:rPr lang="en-US" sz="22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"padding:50px"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&lt;a </a:t>
            </a:r>
            <a:r>
              <a:rPr lang="en-US" sz="2200" dirty="0" err="1">
                <a:latin typeface="Consolas" pitchFamily="49" charset="0"/>
                <a:cs typeface="Consolas" pitchFamily="49" charset="0"/>
              </a:rPr>
              <a:t>href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=</a:t>
            </a:r>
            <a:r>
              <a:rPr lang="en-US" sz="22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"#"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2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data-toggle</a:t>
            </a:r>
            <a:r>
              <a:rPr lang="en-US" sz="22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sz="22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"tooltip"</a:t>
            </a:r>
          </a:p>
          <a:p>
            <a:r>
              <a:rPr lang="en-US" sz="22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data-placement=</a:t>
            </a:r>
            <a:r>
              <a:rPr lang="en-US" sz="2200" b="1" i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"top"</a:t>
            </a:r>
            <a:endParaRPr lang="en-US" sz="2200" b="1" i="1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2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title</a:t>
            </a:r>
            <a:r>
              <a:rPr lang="en-US" sz="22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sz="22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"Cara </a:t>
            </a:r>
            <a:r>
              <a:rPr lang="en-US" sz="2200" b="1" i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mudah</a:t>
            </a:r>
            <a:r>
              <a:rPr lang="en-US" sz="22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i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bikin</a:t>
            </a:r>
            <a:r>
              <a:rPr lang="en-US" sz="22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website!"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&gt; </a:t>
            </a:r>
            <a:r>
              <a:rPr lang="en-US" sz="2200" b="1" i="1" dirty="0" err="1" smtClean="0">
                <a:latin typeface="Consolas" pitchFamily="49" charset="0"/>
                <a:cs typeface="Consolas" pitchFamily="49" charset="0"/>
              </a:rPr>
              <a:t>Klik</a:t>
            </a:r>
            <a:r>
              <a:rPr lang="en-US" sz="2200" b="1" i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i="1" dirty="0">
                <a:latin typeface="Consolas" pitchFamily="49" charset="0"/>
                <a:cs typeface="Consolas" pitchFamily="49" charset="0"/>
              </a:rPr>
              <a:t>link </a:t>
            </a:r>
            <a:r>
              <a:rPr lang="en-US" sz="2200" b="1" i="1" dirty="0" err="1">
                <a:latin typeface="Consolas" pitchFamily="49" charset="0"/>
                <a:cs typeface="Consolas" pitchFamily="49" charset="0"/>
              </a:rPr>
              <a:t>ini</a:t>
            </a:r>
            <a:r>
              <a:rPr lang="en-US" sz="2200" b="1" i="1" dirty="0" smtClean="0">
                <a:latin typeface="Consolas" pitchFamily="49" charset="0"/>
                <a:cs typeface="Consolas" pitchFamily="49" charset="0"/>
              </a:rPr>
              <a:t>! </a:t>
            </a:r>
            <a:r>
              <a:rPr lang="en-US" sz="2200" dirty="0" smtClean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a&gt;</a:t>
            </a: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&lt;/div&gt;</a:t>
            </a:r>
          </a:p>
          <a:p>
            <a:r>
              <a:rPr lang="en-US" sz="2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r>
              <a:rPr lang="en-US" sz="22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 $(</a:t>
            </a:r>
            <a:r>
              <a:rPr lang="en-US" sz="2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function(){</a:t>
            </a:r>
          </a:p>
          <a:p>
            <a:r>
              <a:rPr lang="en-US" sz="22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$('[</a:t>
            </a:r>
            <a:r>
              <a:rPr lang="en-US" sz="2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data-toggle="tooltip"]').tooltip()</a:t>
            </a:r>
            <a:r>
              <a:rPr lang="en-US" sz="22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22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});</a:t>
            </a:r>
            <a:endParaRPr lang="en-US" sz="2200" b="1" dirty="0">
              <a:solidFill>
                <a:srgbClr val="009696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&lt;/script&gt;</a:t>
            </a: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&lt;/body</a:t>
            </a:r>
            <a:r>
              <a:rPr lang="en-US" sz="2200" dirty="0" smtClean="0">
                <a:latin typeface="Consolas" pitchFamily="49" charset="0"/>
                <a:cs typeface="Consolas" pitchFamily="49" charset="0"/>
              </a:rPr>
              <a:t>&gt;</a:t>
            </a:r>
            <a:endParaRPr lang="en-US" sz="22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754403" y="-94651"/>
            <a:ext cx="3121574" cy="12297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b="1" dirty="0" smtClean="0">
                <a:solidFill>
                  <a:srgbClr val="009696"/>
                </a:solidFill>
              </a:rPr>
              <a:t>Tooltips</a:t>
            </a:r>
          </a:p>
          <a:p>
            <a:pPr algn="r"/>
            <a:r>
              <a:rPr lang="en-US" sz="2400" i="1" dirty="0" smtClean="0">
                <a:solidFill>
                  <a:srgbClr val="009696"/>
                </a:solidFill>
              </a:rPr>
              <a:t>Adding </a:t>
            </a:r>
            <a:r>
              <a:rPr lang="en-US" sz="2400" i="1" dirty="0" err="1" smtClean="0">
                <a:solidFill>
                  <a:srgbClr val="009696"/>
                </a:solidFill>
              </a:rPr>
              <a:t>jQuery</a:t>
            </a:r>
            <a:endParaRPr lang="en-US" sz="2400" i="1" dirty="0" smtClean="0">
              <a:solidFill>
                <a:srgbClr val="009696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5" t="26551" r="64906" b="53882"/>
          <a:stretch/>
        </p:blipFill>
        <p:spPr bwMode="auto">
          <a:xfrm>
            <a:off x="6180047" y="1264222"/>
            <a:ext cx="2506738" cy="1137927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84233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73583" y="157640"/>
            <a:ext cx="9059603" cy="37048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&lt;body&gt;</a:t>
            </a: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&lt;div class=</a:t>
            </a:r>
            <a:r>
              <a:rPr lang="en-US" sz="2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"container"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dirty="0" err="1">
                <a:latin typeface="Consolas" pitchFamily="49" charset="0"/>
                <a:cs typeface="Consolas" pitchFamily="49" charset="0"/>
              </a:rPr>
              <a:t>hr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&lt;form&gt;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"form-group"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label for=</a:t>
            </a:r>
            <a:r>
              <a:rPr lang="en-US" sz="2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200" b="1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nama</a:t>
            </a:r>
            <a:r>
              <a:rPr lang="en-US" sz="22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200" dirty="0" smtClean="0">
                <a:latin typeface="Consolas" pitchFamily="49" charset="0"/>
                <a:cs typeface="Consolas" pitchFamily="49" charset="0"/>
              </a:rPr>
              <a:t>&gt; </a:t>
            </a:r>
            <a:r>
              <a:rPr lang="en-US" sz="2200" b="1" i="1" dirty="0" err="1" smtClean="0">
                <a:latin typeface="Consolas" pitchFamily="49" charset="0"/>
                <a:cs typeface="Consolas" pitchFamily="49" charset="0"/>
              </a:rPr>
              <a:t>Nama</a:t>
            </a:r>
            <a:r>
              <a:rPr lang="en-US" sz="2200" b="1" i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i="1" dirty="0" err="1" smtClean="0">
                <a:latin typeface="Consolas" pitchFamily="49" charset="0"/>
                <a:cs typeface="Consolas" pitchFamily="49" charset="0"/>
              </a:rPr>
              <a:t>Lengkap</a:t>
            </a:r>
            <a:r>
              <a:rPr lang="en-US" sz="2200" b="1" i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dirty="0" smtClean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label&gt;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input class=</a:t>
            </a:r>
            <a:r>
              <a:rPr lang="en-US" sz="2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"form-control"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 type=</a:t>
            </a:r>
            <a:r>
              <a:rPr lang="en-US" sz="2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"text"</a:t>
            </a:r>
            <a:r>
              <a:rPr lang="en-US" sz="22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id=</a:t>
            </a:r>
            <a:r>
              <a:rPr lang="en-US" sz="2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200" b="1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nama</a:t>
            </a:r>
            <a:r>
              <a:rPr lang="en-US" sz="2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"form-group"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label for=</a:t>
            </a:r>
            <a:r>
              <a:rPr lang="en-US" sz="2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200" b="1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usia</a:t>
            </a:r>
            <a:r>
              <a:rPr lang="en-US" sz="22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200" dirty="0" smtClean="0">
                <a:latin typeface="Consolas" pitchFamily="49" charset="0"/>
                <a:cs typeface="Consolas" pitchFamily="49" charset="0"/>
              </a:rPr>
              <a:t>&gt; </a:t>
            </a:r>
            <a:r>
              <a:rPr lang="en-US" sz="2200" b="1" i="1" dirty="0" err="1" smtClean="0">
                <a:latin typeface="Consolas" pitchFamily="49" charset="0"/>
                <a:cs typeface="Consolas" pitchFamily="49" charset="0"/>
              </a:rPr>
              <a:t>Usia</a:t>
            </a:r>
            <a:r>
              <a:rPr lang="en-US" sz="2200" b="1" i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dirty="0" smtClean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label&gt;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input class=</a:t>
            </a:r>
            <a:r>
              <a:rPr lang="en-US" sz="2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"form-control"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 type=</a:t>
            </a:r>
            <a:r>
              <a:rPr lang="en-US" sz="2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"number"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 id=</a:t>
            </a:r>
            <a:r>
              <a:rPr lang="en-US" sz="2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200" b="1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usia</a:t>
            </a:r>
            <a:r>
              <a:rPr lang="en-US" sz="2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&lt;/form&gt;</a:t>
            </a: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&lt;/div&gt;</a:t>
            </a: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&lt;/body&gt;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56687" y="-15766"/>
            <a:ext cx="4398583" cy="13085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4000" b="1" dirty="0" smtClean="0">
                <a:solidFill>
                  <a:srgbClr val="009696"/>
                </a:solidFill>
              </a:rPr>
              <a:t>Input</a:t>
            </a:r>
            <a:endParaRPr lang="en-US" b="1" dirty="0" smtClean="0">
              <a:solidFill>
                <a:srgbClr val="009696"/>
              </a:solidFill>
            </a:endParaRPr>
          </a:p>
          <a:p>
            <a:pPr algn="r"/>
            <a:r>
              <a:rPr lang="en-US" sz="2400" i="1" dirty="0" smtClean="0">
                <a:solidFill>
                  <a:srgbClr val="009696"/>
                </a:solidFill>
              </a:rPr>
              <a:t>Text &amp; Number #1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1" t="12501" r="50420" b="57462"/>
          <a:stretch/>
        </p:blipFill>
        <p:spPr bwMode="auto">
          <a:xfrm>
            <a:off x="2196700" y="4012441"/>
            <a:ext cx="6551515" cy="2470244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4350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623848" y="236452"/>
            <a:ext cx="7520152" cy="1497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5400" b="1" dirty="0" smtClean="0">
                <a:solidFill>
                  <a:srgbClr val="009696"/>
                </a:solidFill>
              </a:rPr>
              <a:t>Bootstrap</a:t>
            </a:r>
            <a:endParaRPr lang="en-US" sz="4800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46843" y="1876096"/>
            <a:ext cx="8296464" cy="48242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marL="342900" indent="-342900" algn="just">
              <a:buBlip>
                <a:blip r:embed="rId2"/>
              </a:buBlip>
            </a:pPr>
            <a:r>
              <a:rPr lang="en-US" sz="2400" dirty="0" smtClean="0"/>
              <a:t>Bootstrap is a framework, designed to create responsive feature-rich websites much easier. To take advantage of its features framework, we have to write codes the way Bootstrap wants. </a:t>
            </a:r>
          </a:p>
          <a:p>
            <a:pPr marL="342900" indent="-342900" algn="just">
              <a:buBlip>
                <a:blip r:embed="rId2"/>
              </a:buBlip>
            </a:pPr>
            <a:endParaRPr lang="en-US" sz="2400" dirty="0"/>
          </a:p>
          <a:p>
            <a:pPr marL="342900" indent="-342900" algn="just">
              <a:buBlip>
                <a:blip r:embed="rId2"/>
              </a:buBlip>
            </a:pPr>
            <a:r>
              <a:rPr lang="en-US" sz="2400" dirty="0" smtClean="0"/>
              <a:t>Bootstrap features: fluid &amp; fixed grid system, carousels, modals, drop-down menu, pop-ups, responsive sites, mobile friendly.</a:t>
            </a:r>
          </a:p>
          <a:p>
            <a:pPr marL="342900" indent="-342900" algn="just">
              <a:buBlip>
                <a:blip r:embed="rId2"/>
              </a:buBlip>
            </a:pPr>
            <a:endParaRPr lang="en-US" sz="2400" dirty="0"/>
          </a:p>
          <a:p>
            <a:pPr marL="342900" indent="-342900" algn="just">
              <a:buBlip>
                <a:blip r:embed="rId2"/>
              </a:buBlip>
            </a:pPr>
            <a:r>
              <a:rPr lang="en-US" sz="2400" dirty="0" smtClean="0"/>
              <a:t>More </a:t>
            </a:r>
            <a:r>
              <a:rPr lang="en-US" sz="2400" dirty="0" err="1" smtClean="0"/>
              <a:t>informations</a:t>
            </a:r>
            <a:r>
              <a:rPr lang="en-US" sz="2400" dirty="0"/>
              <a:t>: </a:t>
            </a:r>
            <a:r>
              <a:rPr lang="en-US" sz="2400" i="1" dirty="0">
                <a:solidFill>
                  <a:srgbClr val="009696"/>
                </a:solidFill>
              </a:rPr>
              <a:t>https://getbootstrap.com</a:t>
            </a:r>
            <a:endParaRPr lang="en-US" sz="2000" i="1" dirty="0">
              <a:solidFill>
                <a:srgbClr val="009696"/>
              </a:solidFill>
            </a:endParaRPr>
          </a:p>
        </p:txBody>
      </p:sp>
      <p:pic>
        <p:nvPicPr>
          <p:cNvPr id="5" name="Picture 2" descr="C:\Users\usr\Downloads\bootstrap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304" y="496249"/>
            <a:ext cx="978160" cy="978160"/>
          </a:xfrm>
          <a:prstGeom prst="rect">
            <a:avLst/>
          </a:prstGeom>
          <a:noFill/>
          <a:effectLst>
            <a:glow rad="228600">
              <a:schemeClr val="bg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8308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73583" y="157640"/>
            <a:ext cx="9059603" cy="37048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&lt;body&gt;</a:t>
            </a: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&lt;div class=</a:t>
            </a:r>
            <a:r>
              <a:rPr lang="en-US" sz="2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"container"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dirty="0" err="1">
                <a:latin typeface="Consolas" pitchFamily="49" charset="0"/>
                <a:cs typeface="Consolas" pitchFamily="49" charset="0"/>
              </a:rPr>
              <a:t>hr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&lt;form&gt;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"form-group"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input class=</a:t>
            </a:r>
            <a:r>
              <a:rPr lang="en-US" sz="2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"form-control"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 type=</a:t>
            </a:r>
            <a:r>
              <a:rPr lang="en-US" sz="2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"text"</a:t>
            </a:r>
            <a:r>
              <a:rPr lang="en-US" sz="22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dirty="0" smtClean="0">
                <a:latin typeface="Consolas" pitchFamily="49" charset="0"/>
                <a:cs typeface="Consolas" pitchFamily="49" charset="0"/>
              </a:rPr>
              <a:t>id=</a:t>
            </a:r>
            <a:r>
              <a:rPr lang="en-US" sz="2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200" b="1" dirty="0" err="1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nama</a:t>
            </a:r>
            <a:r>
              <a:rPr lang="en-US" sz="2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endParaRPr lang="en-US" sz="2200" b="1" dirty="0" smtClean="0">
              <a:solidFill>
                <a:srgbClr val="009696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  placeholder=</a:t>
            </a:r>
            <a:r>
              <a:rPr lang="en-US" sz="2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200" b="1" dirty="0" err="1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Nama</a:t>
            </a:r>
            <a:r>
              <a:rPr lang="en-US" sz="22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dirty="0" err="1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Lengkap</a:t>
            </a:r>
            <a:r>
              <a:rPr lang="en-US" sz="2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200" dirty="0" smtClean="0">
                <a:latin typeface="Consolas" pitchFamily="49" charset="0"/>
                <a:cs typeface="Consolas" pitchFamily="49" charset="0"/>
              </a:rPr>
              <a:t>&gt;</a:t>
            </a:r>
            <a:endParaRPr lang="en-US" sz="2200" dirty="0">
              <a:latin typeface="Consolas" pitchFamily="49" charset="0"/>
              <a:cs typeface="Consolas" pitchFamily="49" charset="0"/>
            </a:endParaRP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"form-group</a:t>
            </a:r>
            <a:r>
              <a:rPr lang="en-US" sz="22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2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input class=</a:t>
            </a:r>
            <a:r>
              <a:rPr lang="en-US" sz="2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"form-control"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 type=</a:t>
            </a:r>
            <a:r>
              <a:rPr lang="en-US" sz="2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"number"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 id=</a:t>
            </a:r>
            <a:r>
              <a:rPr lang="en-US" sz="2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200" b="1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usia</a:t>
            </a:r>
            <a:r>
              <a:rPr lang="en-US" sz="2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endParaRPr lang="en-US" sz="2200" b="1" dirty="0" smtClean="0">
              <a:solidFill>
                <a:srgbClr val="009696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  placeholder=</a:t>
            </a:r>
            <a:r>
              <a:rPr lang="en-US" sz="2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200" b="1" dirty="0" err="1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Usia</a:t>
            </a:r>
            <a:r>
              <a:rPr lang="en-US" sz="2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2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&lt;/form&gt;</a:t>
            </a: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&lt;/div&gt;</a:t>
            </a: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&lt;/body&gt;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56687" y="-15766"/>
            <a:ext cx="4398583" cy="13085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4000" b="1" dirty="0" smtClean="0">
                <a:solidFill>
                  <a:srgbClr val="009696"/>
                </a:solidFill>
              </a:rPr>
              <a:t>Input</a:t>
            </a:r>
            <a:endParaRPr lang="en-US" b="1" dirty="0" smtClean="0">
              <a:solidFill>
                <a:srgbClr val="009696"/>
              </a:solidFill>
            </a:endParaRPr>
          </a:p>
          <a:p>
            <a:pPr algn="r"/>
            <a:r>
              <a:rPr lang="en-US" sz="2400" i="1" dirty="0" smtClean="0">
                <a:solidFill>
                  <a:srgbClr val="009696"/>
                </a:solidFill>
              </a:rPr>
              <a:t>Text &amp; Number #2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0" t="13577" r="46442" b="58190"/>
          <a:stretch/>
        </p:blipFill>
        <p:spPr bwMode="auto">
          <a:xfrm>
            <a:off x="1781502" y="4192869"/>
            <a:ext cx="7078718" cy="2318279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78415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25840" y="204944"/>
            <a:ext cx="7782588" cy="64480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&lt;body&gt;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&lt;div class=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"container"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400" dirty="0" err="1">
                <a:latin typeface="Consolas" pitchFamily="49" charset="0"/>
                <a:cs typeface="Consolas" pitchFamily="49" charset="0"/>
              </a:rPr>
              <a:t>hr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&lt;form&gt;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"form-group"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label class=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"checkbox-inline"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    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input type=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"checkbox"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400" b="1" i="1" dirty="0">
                <a:latin typeface="Consolas" pitchFamily="49" charset="0"/>
                <a:cs typeface="Consolas" pitchFamily="49" charset="0"/>
              </a:rPr>
              <a:t>Hacker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&lt;/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label&gt;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label class=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"checkbox-inline"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    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input type=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"checkbox"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400" b="1" i="1" dirty="0">
                <a:latin typeface="Consolas" pitchFamily="49" charset="0"/>
                <a:cs typeface="Consolas" pitchFamily="49" charset="0"/>
              </a:rPr>
              <a:t>Hustler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&lt;/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label&gt;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label class=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"checkbox-inline"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    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input type=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"checkbox"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400" b="1" i="1" dirty="0">
                <a:latin typeface="Consolas" pitchFamily="49" charset="0"/>
                <a:cs typeface="Consolas" pitchFamily="49" charset="0"/>
              </a:rPr>
              <a:t>Hipster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&lt;/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label&gt;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&lt;/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&lt;/form&gt;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&lt;/div&gt;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&lt;/body&gt;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13146" r="76130" b="75216"/>
          <a:stretch/>
        </p:blipFill>
        <p:spPr bwMode="auto">
          <a:xfrm>
            <a:off x="4075383" y="4934606"/>
            <a:ext cx="4761189" cy="1627241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256687" y="-15766"/>
            <a:ext cx="4398583" cy="13085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4000" b="1" dirty="0" smtClean="0">
                <a:solidFill>
                  <a:srgbClr val="009696"/>
                </a:solidFill>
              </a:rPr>
              <a:t>Input</a:t>
            </a:r>
            <a:endParaRPr lang="en-US" b="1" dirty="0" smtClean="0">
              <a:solidFill>
                <a:srgbClr val="009696"/>
              </a:solidFill>
            </a:endParaRPr>
          </a:p>
          <a:p>
            <a:pPr algn="r"/>
            <a:r>
              <a:rPr lang="en-US" sz="2400" i="1" dirty="0" smtClean="0">
                <a:solidFill>
                  <a:srgbClr val="009696"/>
                </a:solidFill>
              </a:rPr>
              <a:t>Checkbox</a:t>
            </a:r>
          </a:p>
        </p:txBody>
      </p:sp>
    </p:spTree>
    <p:extLst>
      <p:ext uri="{BB962C8B-B14F-4D97-AF65-F5344CB8AC3E}">
        <p14:creationId xmlns:p14="http://schemas.microsoft.com/office/powerpoint/2010/main" val="15192577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78541" y="394138"/>
            <a:ext cx="8728519" cy="62431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&lt;body&gt;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&lt;div class=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"container"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400" dirty="0" err="1">
                <a:latin typeface="Consolas" pitchFamily="49" charset="0"/>
                <a:cs typeface="Consolas" pitchFamily="49" charset="0"/>
              </a:rPr>
              <a:t>hr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&lt;form&gt;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"form-group"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label class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=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"radio-inline"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&gt;</a:t>
            </a:r>
            <a:endParaRPr lang="en-US" sz="2400" dirty="0">
              <a:latin typeface="Consolas" pitchFamily="49" charset="0"/>
              <a:cs typeface="Consolas" pitchFamily="49" charset="0"/>
            </a:endParaRP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    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input 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type=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radio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name=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sex"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400" b="1" i="1" dirty="0" err="1" smtClean="0">
                <a:latin typeface="Consolas" pitchFamily="49" charset="0"/>
                <a:cs typeface="Consolas" pitchFamily="49" charset="0"/>
              </a:rPr>
              <a:t>Pria</a:t>
            </a:r>
            <a:endParaRPr lang="en-US" sz="2400" b="1" i="1" dirty="0">
              <a:latin typeface="Consolas" pitchFamily="49" charset="0"/>
              <a:cs typeface="Consolas" pitchFamily="49" charset="0"/>
            </a:endParaRP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&lt;/label&gt;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label class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=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"radio-inline"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&gt;</a:t>
            </a:r>
            <a:endParaRPr lang="en-US" sz="2400" dirty="0">
              <a:latin typeface="Consolas" pitchFamily="49" charset="0"/>
              <a:cs typeface="Consolas" pitchFamily="49" charset="0"/>
            </a:endParaRP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          &lt;input type=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"radio" 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name=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"sex</a:t>
            </a:r>
            <a:r>
              <a:rPr lang="en-US" sz="24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400" b="1" i="1" dirty="0" err="1" smtClean="0">
                <a:latin typeface="Consolas" pitchFamily="49" charset="0"/>
                <a:cs typeface="Consolas" pitchFamily="49" charset="0"/>
              </a:rPr>
              <a:t>Wanita</a:t>
            </a:r>
            <a:endParaRPr lang="en-US" sz="2400" b="1" i="1" dirty="0">
              <a:latin typeface="Consolas" pitchFamily="49" charset="0"/>
              <a:cs typeface="Consolas" pitchFamily="49" charset="0"/>
            </a:endParaRP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      &lt;/label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form&gt;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&lt;/div&gt;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&lt;/body&gt;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256687" y="-15766"/>
            <a:ext cx="4398583" cy="13085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4000" b="1" dirty="0" smtClean="0">
                <a:solidFill>
                  <a:srgbClr val="009696"/>
                </a:solidFill>
              </a:rPr>
              <a:t>Input</a:t>
            </a:r>
            <a:endParaRPr lang="en-US" b="1" dirty="0" smtClean="0">
              <a:solidFill>
                <a:srgbClr val="009696"/>
              </a:solidFill>
            </a:endParaRPr>
          </a:p>
          <a:p>
            <a:pPr algn="r"/>
            <a:r>
              <a:rPr lang="en-US" sz="2400" i="1" dirty="0" smtClean="0">
                <a:solidFill>
                  <a:srgbClr val="009696"/>
                </a:solidFill>
              </a:rPr>
              <a:t>Radio Button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8" t="13577" r="63406" b="71121"/>
          <a:stretch/>
        </p:blipFill>
        <p:spPr bwMode="auto">
          <a:xfrm>
            <a:off x="2261487" y="4721768"/>
            <a:ext cx="6519906" cy="1773613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36722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2245" y="449314"/>
            <a:ext cx="8781394" cy="49739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&lt;body&gt;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&lt;div class=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"container-fluid"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"row"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"col-xs-12 </a:t>
            </a:r>
            <a:r>
              <a:rPr lang="en-US" sz="24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gaya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p class="h1"&gt;</a:t>
            </a:r>
            <a:r>
              <a:rPr lang="en-US" sz="2400" b="1" i="1" dirty="0">
                <a:latin typeface="Consolas" pitchFamily="49" charset="0"/>
                <a:cs typeface="Consolas" pitchFamily="49" charset="0"/>
              </a:rPr>
              <a:t>Bootstrap Button #1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&lt;/p&gt;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"col-xs-12 </a:t>
            </a:r>
            <a:r>
              <a:rPr lang="en-US" sz="24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gaya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&lt;button </a:t>
            </a:r>
            <a:r>
              <a:rPr lang="en-US" sz="2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class=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btn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btn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-default"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400" b="1" i="1" dirty="0">
                <a:latin typeface="Consolas" pitchFamily="49" charset="0"/>
                <a:cs typeface="Consolas" pitchFamily="49" charset="0"/>
              </a:rPr>
              <a:t>Default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&lt;/button&gt;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&lt;button </a:t>
            </a:r>
            <a:r>
              <a:rPr lang="en-US" sz="2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class=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btn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btn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-primary"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400" b="1" i="1" dirty="0">
                <a:latin typeface="Consolas" pitchFamily="49" charset="0"/>
                <a:cs typeface="Consolas" pitchFamily="49" charset="0"/>
              </a:rPr>
              <a:t>Primary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&lt;/button&gt;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&lt;button </a:t>
            </a:r>
            <a:r>
              <a:rPr lang="en-US" sz="2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class=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btn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btn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-info"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400" b="1" i="1" dirty="0">
                <a:latin typeface="Consolas" pitchFamily="49" charset="0"/>
                <a:cs typeface="Consolas" pitchFamily="49" charset="0"/>
              </a:rPr>
              <a:t>Info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&lt;/button&gt;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&lt;button </a:t>
            </a:r>
            <a:r>
              <a:rPr lang="en-US" sz="2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class=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btn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btn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-warning"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400" b="1" i="1" dirty="0">
                <a:latin typeface="Consolas" pitchFamily="49" charset="0"/>
                <a:cs typeface="Consolas" pitchFamily="49" charset="0"/>
              </a:rPr>
              <a:t>Warning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&lt;/button&gt;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&lt;button </a:t>
            </a:r>
            <a:r>
              <a:rPr lang="en-US" sz="2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class=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btn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btn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-danger"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400" b="1" i="1" dirty="0">
                <a:latin typeface="Consolas" pitchFamily="49" charset="0"/>
                <a:cs typeface="Consolas" pitchFamily="49" charset="0"/>
              </a:rPr>
              <a:t>Danger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&lt;/button&gt;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&lt;button </a:t>
            </a:r>
            <a:r>
              <a:rPr lang="en-US" sz="2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class=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btn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btn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-success"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400" b="1" i="1" dirty="0">
                <a:latin typeface="Consolas" pitchFamily="49" charset="0"/>
                <a:cs typeface="Consolas" pitchFamily="49" charset="0"/>
              </a:rPr>
              <a:t>Success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&lt;/button&gt;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&lt;/div&gt;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&lt;/div&gt;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&lt;/div&gt;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&lt;/body&gt;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85492" y="-94596"/>
            <a:ext cx="2664372" cy="14661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4000" b="1" dirty="0" smtClean="0">
                <a:solidFill>
                  <a:srgbClr val="009696"/>
                </a:solidFill>
              </a:rPr>
              <a:t>Button</a:t>
            </a:r>
          </a:p>
          <a:p>
            <a:pPr algn="r"/>
            <a:r>
              <a:rPr lang="en-US" sz="3200" i="1" dirty="0" smtClean="0">
                <a:solidFill>
                  <a:srgbClr val="009696"/>
                </a:solidFill>
              </a:rPr>
              <a:t>Style</a:t>
            </a:r>
            <a:endParaRPr lang="en-US" sz="4000" i="1" dirty="0" smtClean="0">
              <a:solidFill>
                <a:srgbClr val="009696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13577" r="42990" b="64009"/>
          <a:stretch/>
        </p:blipFill>
        <p:spPr bwMode="auto">
          <a:xfrm>
            <a:off x="1923393" y="4858809"/>
            <a:ext cx="6921067" cy="1668114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09575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2245" y="449314"/>
            <a:ext cx="8781394" cy="49739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&lt;body&gt;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&lt;div class=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"container-fluid"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"row"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"col-xs-12 </a:t>
            </a:r>
            <a:r>
              <a:rPr lang="en-US" sz="24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gaya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p class="h1"&gt;</a:t>
            </a:r>
            <a:r>
              <a:rPr lang="en-US" sz="2400" b="1" i="1" dirty="0">
                <a:latin typeface="Consolas" pitchFamily="49" charset="0"/>
                <a:cs typeface="Consolas" pitchFamily="49" charset="0"/>
              </a:rPr>
              <a:t>Bootstrap Button </a:t>
            </a:r>
            <a:r>
              <a:rPr lang="en-US" sz="2400" b="1" i="1" dirty="0" smtClean="0">
                <a:latin typeface="Consolas" pitchFamily="49" charset="0"/>
                <a:cs typeface="Consolas" pitchFamily="49" charset="0"/>
              </a:rPr>
              <a:t>#2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p&gt;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"col-xs-12 </a:t>
            </a:r>
            <a:r>
              <a:rPr lang="en-US" sz="24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gaya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&lt;button </a:t>
            </a:r>
            <a:r>
              <a:rPr lang="en-US" sz="2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class=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btn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btn-xs</a:t>
            </a:r>
            <a:r>
              <a:rPr lang="en-US" sz="24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400" b="1" i="1" dirty="0" err="1" smtClean="0">
                <a:latin typeface="Consolas" pitchFamily="49" charset="0"/>
                <a:cs typeface="Consolas" pitchFamily="49" charset="0"/>
              </a:rPr>
              <a:t>Ini</a:t>
            </a:r>
            <a:r>
              <a:rPr lang="en-US" sz="2400" b="1" i="1" dirty="0" smtClean="0">
                <a:latin typeface="Consolas" pitchFamily="49" charset="0"/>
                <a:cs typeface="Consolas" pitchFamily="49" charset="0"/>
              </a:rPr>
              <a:t> XS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button&gt;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&lt;button </a:t>
            </a:r>
            <a:r>
              <a:rPr lang="en-US" sz="2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class=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btn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btn-sm</a:t>
            </a:r>
            <a:r>
              <a:rPr lang="en-US" sz="24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400" b="1" i="1" dirty="0" err="1" smtClean="0">
                <a:latin typeface="Consolas" pitchFamily="49" charset="0"/>
                <a:cs typeface="Consolas" pitchFamily="49" charset="0"/>
              </a:rPr>
              <a:t>Ini</a:t>
            </a:r>
            <a:r>
              <a:rPr lang="en-US" sz="2400" b="1" i="1" dirty="0" smtClean="0">
                <a:latin typeface="Consolas" pitchFamily="49" charset="0"/>
                <a:cs typeface="Consolas" pitchFamily="49" charset="0"/>
              </a:rPr>
              <a:t> SM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button&gt;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&lt;button </a:t>
            </a:r>
            <a:r>
              <a:rPr lang="en-US" sz="2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class=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btn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btn</a:t>
            </a:r>
            <a:r>
              <a:rPr lang="en-US" sz="24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-md"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400" b="1" i="1" dirty="0" err="1" smtClean="0">
                <a:latin typeface="Consolas" pitchFamily="49" charset="0"/>
                <a:cs typeface="Consolas" pitchFamily="49" charset="0"/>
              </a:rPr>
              <a:t>Ini</a:t>
            </a:r>
            <a:r>
              <a:rPr lang="en-US" sz="2400" b="1" i="1" dirty="0" smtClean="0">
                <a:latin typeface="Consolas" pitchFamily="49" charset="0"/>
                <a:cs typeface="Consolas" pitchFamily="49" charset="0"/>
              </a:rPr>
              <a:t> MD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button&gt;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&lt;button </a:t>
            </a:r>
            <a:r>
              <a:rPr lang="en-US" sz="2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class=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btn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btn-lg</a:t>
            </a:r>
            <a:r>
              <a:rPr lang="en-US" sz="24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400" b="1" i="1" dirty="0" err="1" smtClean="0">
                <a:latin typeface="Consolas" pitchFamily="49" charset="0"/>
                <a:cs typeface="Consolas" pitchFamily="49" charset="0"/>
              </a:rPr>
              <a:t>Ini</a:t>
            </a:r>
            <a:r>
              <a:rPr lang="en-US" sz="2400" b="1" i="1" dirty="0" smtClean="0">
                <a:latin typeface="Consolas" pitchFamily="49" charset="0"/>
                <a:cs typeface="Consolas" pitchFamily="49" charset="0"/>
              </a:rPr>
              <a:t> LG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&lt;button </a:t>
            </a:r>
            <a:r>
              <a:rPr lang="en-US" sz="2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class=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btn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active"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400" b="1" i="1" dirty="0" err="1">
                <a:latin typeface="Consolas" pitchFamily="49" charset="0"/>
                <a:cs typeface="Consolas" pitchFamily="49" charset="0"/>
              </a:rPr>
              <a:t>Ini</a:t>
            </a:r>
            <a:r>
              <a:rPr lang="en-US" sz="2400" b="1" i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i="1" dirty="0" err="1" smtClean="0">
                <a:latin typeface="Consolas" pitchFamily="49" charset="0"/>
                <a:cs typeface="Consolas" pitchFamily="49" charset="0"/>
              </a:rPr>
              <a:t>Aktif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button&gt;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&lt;button </a:t>
            </a:r>
            <a:r>
              <a:rPr lang="en-US" sz="2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class=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btn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disabled"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400" b="1" i="1" dirty="0" err="1">
                <a:latin typeface="Consolas" pitchFamily="49" charset="0"/>
                <a:cs typeface="Consolas" pitchFamily="49" charset="0"/>
              </a:rPr>
              <a:t>Ini</a:t>
            </a:r>
            <a:r>
              <a:rPr lang="en-US" sz="2400" b="1" i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i="1" dirty="0" smtClean="0">
                <a:latin typeface="Consolas" pitchFamily="49" charset="0"/>
                <a:cs typeface="Consolas" pitchFamily="49" charset="0"/>
              </a:rPr>
              <a:t>Disabled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&lt;/div&gt;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&lt;/div&gt;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&lt;/body&gt;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9" t="13577" r="42081" b="62716"/>
          <a:stretch/>
        </p:blipFill>
        <p:spPr bwMode="auto">
          <a:xfrm>
            <a:off x="1939157" y="4792715"/>
            <a:ext cx="6889531" cy="1734208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085492" y="-94596"/>
            <a:ext cx="2664372" cy="14661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4000" b="1" dirty="0" smtClean="0">
                <a:solidFill>
                  <a:srgbClr val="009696"/>
                </a:solidFill>
              </a:rPr>
              <a:t>Button</a:t>
            </a:r>
          </a:p>
          <a:p>
            <a:pPr algn="r"/>
            <a:r>
              <a:rPr lang="en-US" sz="3200" i="1" dirty="0" smtClean="0">
                <a:solidFill>
                  <a:srgbClr val="009696"/>
                </a:solidFill>
              </a:rPr>
              <a:t>Size</a:t>
            </a:r>
            <a:endParaRPr lang="en-US" sz="4000" i="1" dirty="0" smtClean="0">
              <a:solidFill>
                <a:srgbClr val="00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6838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31074" y="-141892"/>
            <a:ext cx="9144003" cy="53602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&lt;body&gt;</a:t>
            </a: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&lt;div class=</a:t>
            </a:r>
            <a:r>
              <a:rPr lang="en-US" sz="22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"container-fluid"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&lt;div class=</a:t>
            </a:r>
            <a:r>
              <a:rPr lang="en-US" sz="22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"row"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 &lt;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2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"col-xs-4 </a:t>
            </a:r>
            <a:r>
              <a:rPr lang="en-US" sz="22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gaya</a:t>
            </a:r>
            <a:r>
              <a:rPr lang="en-US" sz="22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2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sz="2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src</a:t>
            </a:r>
            <a:r>
              <a:rPr lang="en-US" sz="2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2200" b="1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gbr</a:t>
            </a:r>
            <a:r>
              <a:rPr lang="en-US" sz="2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/lin1.png" </a:t>
            </a:r>
            <a:r>
              <a:rPr lang="en-US" sz="2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class="</a:t>
            </a:r>
            <a:r>
              <a:rPr lang="en-US" sz="22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sz="2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-responsive"</a:t>
            </a:r>
            <a:r>
              <a:rPr lang="en-US" sz="2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 &lt;/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 &lt;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2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"col-xs-4 </a:t>
            </a:r>
            <a:r>
              <a:rPr lang="en-US" sz="22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gaya</a:t>
            </a:r>
            <a:r>
              <a:rPr lang="en-US" sz="22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2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sz="2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src</a:t>
            </a:r>
            <a:r>
              <a:rPr lang="en-US" sz="2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2200" b="1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gbr</a:t>
            </a:r>
            <a:r>
              <a:rPr lang="en-US" sz="2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/lin2.png" </a:t>
            </a:r>
            <a:r>
              <a:rPr lang="en-US" sz="2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class="</a:t>
            </a:r>
            <a:r>
              <a:rPr lang="en-US" sz="22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sz="2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-responsive"</a:t>
            </a:r>
            <a:r>
              <a:rPr lang="en-US" sz="2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 &lt;/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 &lt;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2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"col-xs-4 </a:t>
            </a:r>
            <a:r>
              <a:rPr lang="en-US" sz="22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gaya</a:t>
            </a:r>
            <a:r>
              <a:rPr lang="en-US" sz="22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2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sz="2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src</a:t>
            </a:r>
            <a:r>
              <a:rPr lang="en-US" sz="2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2200" b="1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gbr</a:t>
            </a:r>
            <a:r>
              <a:rPr lang="en-US" sz="2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/lin3.png" </a:t>
            </a:r>
            <a:r>
              <a:rPr lang="en-US" sz="2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class="</a:t>
            </a:r>
            <a:r>
              <a:rPr lang="en-US" sz="22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sz="2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-responsive"</a:t>
            </a:r>
            <a:r>
              <a:rPr lang="en-US" sz="2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 &lt;/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&lt;/div&gt;</a:t>
            </a: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&lt;/div&gt;</a:t>
            </a: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&lt;/body&gt;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849007" y="-94596"/>
            <a:ext cx="2900857" cy="13243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4000" b="1" dirty="0" smtClean="0">
                <a:solidFill>
                  <a:srgbClr val="009696"/>
                </a:solidFill>
              </a:rPr>
              <a:t>Image</a:t>
            </a:r>
          </a:p>
          <a:p>
            <a:pPr algn="r"/>
            <a:r>
              <a:rPr lang="en-US" sz="2800" i="1" dirty="0" smtClean="0">
                <a:solidFill>
                  <a:srgbClr val="009696"/>
                </a:solidFill>
              </a:rPr>
              <a:t>Responsive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" t="11638" r="32751" b="50862"/>
          <a:stretch/>
        </p:blipFill>
        <p:spPr bwMode="auto">
          <a:xfrm>
            <a:off x="1872313" y="4146331"/>
            <a:ext cx="6893317" cy="2329004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5766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31074" y="189182"/>
            <a:ext cx="9144003" cy="47769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&lt;div class=</a:t>
            </a:r>
            <a:r>
              <a:rPr lang="en-US" sz="22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"col-xs-4 </a:t>
            </a:r>
            <a:r>
              <a:rPr lang="en-US" sz="22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gaya</a:t>
            </a:r>
            <a:r>
              <a:rPr lang="en-US" sz="22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22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sz="22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src</a:t>
            </a:r>
            <a:r>
              <a:rPr lang="en-US" sz="22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22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gbr</a:t>
            </a:r>
            <a:r>
              <a:rPr lang="en-US" sz="22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/lin1.png"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 class=</a:t>
            </a:r>
            <a:r>
              <a:rPr lang="en-US" sz="2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2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sz="2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-responsive </a:t>
            </a:r>
            <a:endParaRPr lang="en-US" sz="2200" b="1" dirty="0" smtClean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sz="22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-rounded </a:t>
            </a:r>
            <a:r>
              <a:rPr lang="en-US" sz="2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center-block"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&lt;/div&gt;</a:t>
            </a: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&lt;div class=</a:t>
            </a:r>
            <a:r>
              <a:rPr lang="en-US" sz="22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"col-xs-4 </a:t>
            </a:r>
            <a:r>
              <a:rPr lang="en-US" sz="22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gaya</a:t>
            </a:r>
            <a:r>
              <a:rPr lang="en-US" sz="22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22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sz="22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src</a:t>
            </a:r>
            <a:r>
              <a:rPr lang="en-US" sz="22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22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gbr</a:t>
            </a:r>
            <a:r>
              <a:rPr lang="en-US" sz="22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/lin2.png"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 class=</a:t>
            </a:r>
            <a:r>
              <a:rPr lang="en-US" sz="2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2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sz="2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-responsive </a:t>
            </a:r>
            <a:endParaRPr lang="en-US" sz="2200" b="1" dirty="0" smtClean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sz="22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-circle </a:t>
            </a:r>
            <a:r>
              <a:rPr lang="en-US" sz="2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center-block"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&lt;/div&gt;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2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"col-xs-4 </a:t>
            </a:r>
            <a:r>
              <a:rPr lang="en-US" sz="22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gaya</a:t>
            </a:r>
            <a:r>
              <a:rPr lang="en-US" sz="22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22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sz="22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src</a:t>
            </a:r>
            <a:r>
              <a:rPr lang="en-US" sz="22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22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gbr</a:t>
            </a:r>
            <a:r>
              <a:rPr lang="en-US" sz="22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/lin3.png"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 class=</a:t>
            </a:r>
            <a:r>
              <a:rPr lang="en-US" sz="2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2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sz="2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-responsive </a:t>
            </a:r>
            <a:endParaRPr lang="en-US" sz="2200" b="1" dirty="0" smtClean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sz="22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-thumbnail </a:t>
            </a:r>
            <a:r>
              <a:rPr lang="en-US" sz="2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center-block"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" t="11854" r="37597" b="53879"/>
          <a:stretch/>
        </p:blipFill>
        <p:spPr bwMode="auto">
          <a:xfrm>
            <a:off x="1923393" y="4315864"/>
            <a:ext cx="6982149" cy="2337183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927837" y="-141894"/>
            <a:ext cx="2900857" cy="13243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4000" b="1" dirty="0" smtClean="0">
                <a:solidFill>
                  <a:srgbClr val="009696"/>
                </a:solidFill>
              </a:rPr>
              <a:t>Image</a:t>
            </a:r>
          </a:p>
          <a:p>
            <a:pPr algn="r"/>
            <a:r>
              <a:rPr lang="en-US" sz="2800" i="1" dirty="0" smtClean="0">
                <a:solidFill>
                  <a:srgbClr val="009696"/>
                </a:solidFill>
              </a:rPr>
              <a:t>Shape</a:t>
            </a:r>
          </a:p>
        </p:txBody>
      </p:sp>
    </p:spTree>
    <p:extLst>
      <p:ext uri="{BB962C8B-B14F-4D97-AF65-F5344CB8AC3E}">
        <p14:creationId xmlns:p14="http://schemas.microsoft.com/office/powerpoint/2010/main" val="1829992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2244" y="-9"/>
            <a:ext cx="9144003" cy="6053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&lt;body&gt;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"container-fluid"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"row"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"col-xs-4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hidden-</a:t>
            </a:r>
            <a:r>
              <a:rPr lang="en-US" sz="24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xs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gaya</a:t>
            </a:r>
            <a:r>
              <a:rPr lang="en-US" sz="24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&gt;</a:t>
            </a:r>
            <a:endParaRPr lang="en-US" sz="2400" dirty="0">
              <a:latin typeface="Consolas" pitchFamily="49" charset="0"/>
              <a:cs typeface="Consolas" pitchFamily="49" charset="0"/>
            </a:endParaRP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&lt;</a:t>
            </a:r>
            <a:r>
              <a:rPr lang="en-US" sz="2400" dirty="0" err="1">
                <a:latin typeface="Consolas" pitchFamily="49" charset="0"/>
                <a:cs typeface="Consolas" pitchFamily="49" charset="0"/>
              </a:rPr>
              <a:t>img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err="1">
                <a:latin typeface="Consolas" pitchFamily="49" charset="0"/>
                <a:cs typeface="Consolas" pitchFamily="49" charset="0"/>
              </a:rPr>
              <a:t>src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=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gbr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/lin1.png"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 class=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-responsive"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"col-xs-4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visible-md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gaya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&lt;</a:t>
            </a:r>
            <a:r>
              <a:rPr lang="en-US" sz="2400" dirty="0" err="1">
                <a:latin typeface="Consolas" pitchFamily="49" charset="0"/>
                <a:cs typeface="Consolas" pitchFamily="49" charset="0"/>
              </a:rPr>
              <a:t>img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err="1">
                <a:latin typeface="Consolas" pitchFamily="49" charset="0"/>
                <a:cs typeface="Consolas" pitchFamily="49" charset="0"/>
              </a:rPr>
              <a:t>src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=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gbr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/lin2.png"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 class=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-responsive"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"col-xs-4 </a:t>
            </a:r>
            <a:r>
              <a:rPr lang="en-US" sz="24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gaya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&lt;</a:t>
            </a:r>
            <a:r>
              <a:rPr lang="en-US" sz="2400" dirty="0" err="1">
                <a:latin typeface="Consolas" pitchFamily="49" charset="0"/>
                <a:cs typeface="Consolas" pitchFamily="49" charset="0"/>
              </a:rPr>
              <a:t>img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err="1">
                <a:latin typeface="Consolas" pitchFamily="49" charset="0"/>
                <a:cs typeface="Consolas" pitchFamily="49" charset="0"/>
              </a:rPr>
              <a:t>src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=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gbr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/lin3.png"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 class=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-responsive"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&lt;/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&lt;/div&gt;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&lt;/body&gt;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612526" y="-1"/>
            <a:ext cx="3058510" cy="10089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4000" b="1" dirty="0" smtClean="0">
                <a:solidFill>
                  <a:srgbClr val="009696"/>
                </a:solidFill>
              </a:rPr>
              <a:t>Visibility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t="9398" r="79645" b="60096"/>
          <a:stretch/>
        </p:blipFill>
        <p:spPr bwMode="auto">
          <a:xfrm>
            <a:off x="2065283" y="4953968"/>
            <a:ext cx="1560784" cy="1712898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4" t="7866" r="11832" b="38254"/>
          <a:stretch/>
        </p:blipFill>
        <p:spPr bwMode="auto">
          <a:xfrm>
            <a:off x="4209391" y="4953968"/>
            <a:ext cx="4713893" cy="1712898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65283" y="4430110"/>
            <a:ext cx="1560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xs</a:t>
            </a:r>
            <a:endParaRPr lang="en-US" sz="2400" b="1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48848" y="4429239"/>
            <a:ext cx="4674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md</a:t>
            </a:r>
            <a:endParaRPr lang="en-US" sz="2400" b="1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8727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8005" y="599088"/>
            <a:ext cx="8844454" cy="61958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&lt;body&gt;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&lt;div class="container" style="padding:50px"&gt;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&lt;div class=</a:t>
            </a:r>
            <a:r>
              <a:rPr lang="en-US" sz="2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"dropdown"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button 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class=</a:t>
            </a:r>
            <a:r>
              <a:rPr lang="en-US" sz="2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btn</a:t>
            </a:r>
            <a:r>
              <a:rPr lang="en-US" sz="2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btn</a:t>
            </a:r>
            <a:r>
              <a:rPr lang="en-US" sz="2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-primary </a:t>
            </a:r>
            <a:r>
              <a:rPr lang="en-US" sz="2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dropdown-toggle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"</a:t>
            </a:r>
            <a:endParaRPr lang="en-US" sz="2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data-toggle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="dropdown"&gt;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2400" b="1" i="1" dirty="0" err="1" smtClean="0">
                <a:latin typeface="Consolas" pitchFamily="49" charset="0"/>
                <a:cs typeface="Consolas" pitchFamily="49" charset="0"/>
              </a:rPr>
              <a:t>Pilih</a:t>
            </a:r>
            <a:r>
              <a:rPr lang="en-US" sz="2400" b="1" i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i="1" dirty="0">
                <a:latin typeface="Consolas" pitchFamily="49" charset="0"/>
                <a:cs typeface="Consolas" pitchFamily="49" charset="0"/>
              </a:rPr>
              <a:t>Menu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 &lt;div class=</a:t>
            </a:r>
            <a:r>
              <a:rPr lang="en-US" sz="2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"caret"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&gt;&lt;/div&gt;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button&gt;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400" dirty="0" err="1">
                <a:latin typeface="Consolas" pitchFamily="49" charset="0"/>
                <a:cs typeface="Consolas" pitchFamily="49" charset="0"/>
              </a:rPr>
              <a:t>ul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 class=</a:t>
            </a:r>
            <a:r>
              <a:rPr lang="en-US" sz="2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"dropdown-menu"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li&gt;&lt;a </a:t>
            </a:r>
            <a:r>
              <a:rPr lang="en-US" sz="2400" dirty="0" err="1">
                <a:latin typeface="Consolas" pitchFamily="49" charset="0"/>
                <a:cs typeface="Consolas" pitchFamily="49" charset="0"/>
              </a:rPr>
              <a:t>href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="#"&gt;</a:t>
            </a:r>
            <a:r>
              <a:rPr lang="en-US" sz="2400" b="1" i="1" dirty="0" err="1">
                <a:latin typeface="Consolas" pitchFamily="49" charset="0"/>
                <a:cs typeface="Consolas" pitchFamily="49" charset="0"/>
              </a:rPr>
              <a:t>Beranda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&lt;/a&gt;&lt;/li&gt;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li&gt;&lt;a </a:t>
            </a:r>
            <a:r>
              <a:rPr lang="en-US" sz="2400" dirty="0" err="1">
                <a:latin typeface="Consolas" pitchFamily="49" charset="0"/>
                <a:cs typeface="Consolas" pitchFamily="49" charset="0"/>
              </a:rPr>
              <a:t>href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="#"&gt;</a:t>
            </a:r>
            <a:r>
              <a:rPr lang="en-US" sz="2400" b="1" i="1" dirty="0">
                <a:latin typeface="Consolas" pitchFamily="49" charset="0"/>
                <a:cs typeface="Consolas" pitchFamily="49" charset="0"/>
              </a:rPr>
              <a:t>Blog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&lt;/a&gt;&lt;/li&gt;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li&gt;&lt;a </a:t>
            </a:r>
            <a:r>
              <a:rPr lang="en-US" sz="2400" dirty="0" err="1">
                <a:latin typeface="Consolas" pitchFamily="49" charset="0"/>
                <a:cs typeface="Consolas" pitchFamily="49" charset="0"/>
              </a:rPr>
              <a:t>href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="#"&gt;</a:t>
            </a:r>
            <a:r>
              <a:rPr lang="en-US" sz="2400" b="1" i="1" dirty="0" err="1">
                <a:latin typeface="Consolas" pitchFamily="49" charset="0"/>
                <a:cs typeface="Consolas" pitchFamily="49" charset="0"/>
              </a:rPr>
              <a:t>Galeri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&lt;/a&gt;&lt;/li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li&gt;&lt;a </a:t>
            </a:r>
            <a:r>
              <a:rPr lang="en-US" sz="2400" dirty="0" err="1">
                <a:latin typeface="Consolas" pitchFamily="49" charset="0"/>
                <a:cs typeface="Consolas" pitchFamily="49" charset="0"/>
              </a:rPr>
              <a:t>href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="#"&gt;</a:t>
            </a:r>
            <a:r>
              <a:rPr lang="en-US" sz="2400" b="1" i="1" dirty="0" err="1">
                <a:latin typeface="Consolas" pitchFamily="49" charset="0"/>
                <a:cs typeface="Consolas" pitchFamily="49" charset="0"/>
              </a:rPr>
              <a:t>Tentang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&lt;/a&gt;&lt;/li&gt;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li&gt;&lt;a </a:t>
            </a:r>
            <a:r>
              <a:rPr lang="en-US" sz="2400" dirty="0" err="1">
                <a:latin typeface="Consolas" pitchFamily="49" charset="0"/>
                <a:cs typeface="Consolas" pitchFamily="49" charset="0"/>
              </a:rPr>
              <a:t>href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="#"&gt;</a:t>
            </a:r>
            <a:r>
              <a:rPr lang="en-US" sz="2400" b="1" i="1" dirty="0" err="1">
                <a:latin typeface="Consolas" pitchFamily="49" charset="0"/>
                <a:cs typeface="Consolas" pitchFamily="49" charset="0"/>
              </a:rPr>
              <a:t>Kontak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&lt;/a&gt;&lt;/li&gt;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400" dirty="0" err="1">
                <a:latin typeface="Consolas" pitchFamily="49" charset="0"/>
                <a:cs typeface="Consolas" pitchFamily="49" charset="0"/>
              </a:rPr>
              <a:t>ul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&lt;/div&gt;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&lt;/div&gt; 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&lt;/body&gt;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997669" y="-1"/>
            <a:ext cx="3673367" cy="10089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4000" b="1" dirty="0" smtClean="0">
                <a:solidFill>
                  <a:srgbClr val="009696"/>
                </a:solidFill>
              </a:rPr>
              <a:t>Dropdown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3" t="16811" r="80371" b="53232"/>
          <a:stretch/>
        </p:blipFill>
        <p:spPr bwMode="auto">
          <a:xfrm>
            <a:off x="6676694" y="3003329"/>
            <a:ext cx="2151992" cy="2393015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2908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5" t="18965" r="77947" b="27802"/>
          <a:stretch/>
        </p:blipFill>
        <p:spPr bwMode="auto">
          <a:xfrm>
            <a:off x="6668823" y="1332184"/>
            <a:ext cx="2254470" cy="3894082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20707" y="1418894"/>
            <a:ext cx="8844454" cy="39571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ul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class=</a:t>
            </a:r>
            <a:r>
              <a:rPr lang="en-US" sz="20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"dropdown-menu"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endParaRPr lang="en-US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&lt;li class=</a:t>
            </a:r>
            <a:r>
              <a:rPr lang="en-US" sz="20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"dropdown-header"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000" b="1" i="1" dirty="0" err="1" smtClean="0">
                <a:latin typeface="Consolas" pitchFamily="49" charset="0"/>
                <a:cs typeface="Consolas" pitchFamily="49" charset="0"/>
              </a:rPr>
              <a:t>Pilih</a:t>
            </a:r>
            <a:r>
              <a:rPr lang="en-US" sz="2000" b="1" i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i="1" dirty="0" err="1" smtClean="0">
                <a:latin typeface="Consolas" pitchFamily="49" charset="0"/>
                <a:cs typeface="Consolas" pitchFamily="49" charset="0"/>
              </a:rPr>
              <a:t>Nasi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&lt;/li&gt;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&lt;li&gt;&lt;a 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href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="#"&gt;</a:t>
            </a:r>
            <a:r>
              <a:rPr lang="en-US" sz="2000" b="1" i="1" dirty="0" err="1" smtClean="0">
                <a:latin typeface="Consolas" pitchFamily="49" charset="0"/>
                <a:cs typeface="Consolas" pitchFamily="49" charset="0"/>
              </a:rPr>
              <a:t>Nasi</a:t>
            </a:r>
            <a:r>
              <a:rPr lang="en-US" sz="2000" b="1" i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i="1" dirty="0" err="1" smtClean="0">
                <a:latin typeface="Consolas" pitchFamily="49" charset="0"/>
                <a:cs typeface="Consolas" pitchFamily="49" charset="0"/>
              </a:rPr>
              <a:t>Gudeg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&lt;/a&gt;&lt;/li&gt;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&lt;li&gt;&lt;a 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href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="#"&gt;</a:t>
            </a:r>
            <a:r>
              <a:rPr lang="en-US" sz="2000" b="1" i="1" dirty="0" err="1" smtClean="0">
                <a:latin typeface="Consolas" pitchFamily="49" charset="0"/>
                <a:cs typeface="Consolas" pitchFamily="49" charset="0"/>
              </a:rPr>
              <a:t>Nasi</a:t>
            </a:r>
            <a:r>
              <a:rPr lang="en-US" sz="2000" b="1" i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i="1" dirty="0" err="1" smtClean="0">
                <a:latin typeface="Consolas" pitchFamily="49" charset="0"/>
                <a:cs typeface="Consolas" pitchFamily="49" charset="0"/>
              </a:rPr>
              <a:t>Uduk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&lt;/a&gt;&lt;/li&gt;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&lt;li&gt;&lt;a 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href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="#"&gt;</a:t>
            </a:r>
            <a:r>
              <a:rPr lang="en-US" sz="2000" b="1" i="1" dirty="0" err="1" smtClean="0">
                <a:latin typeface="Consolas" pitchFamily="49" charset="0"/>
                <a:cs typeface="Consolas" pitchFamily="49" charset="0"/>
              </a:rPr>
              <a:t>Nasi</a:t>
            </a:r>
            <a:r>
              <a:rPr lang="en-US" sz="2000" b="1" i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i="1" dirty="0" err="1" smtClean="0">
                <a:latin typeface="Consolas" pitchFamily="49" charset="0"/>
                <a:cs typeface="Consolas" pitchFamily="49" charset="0"/>
              </a:rPr>
              <a:t>Goreng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&lt;/a&gt;&lt;/li&gt;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&lt;li&gt;&lt;a 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href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="#"&gt;</a:t>
            </a:r>
            <a:r>
              <a:rPr lang="en-US" sz="2000" b="1" i="1" dirty="0" err="1" smtClean="0">
                <a:latin typeface="Consolas" pitchFamily="49" charset="0"/>
                <a:cs typeface="Consolas" pitchFamily="49" charset="0"/>
              </a:rPr>
              <a:t>Nasi</a:t>
            </a:r>
            <a:r>
              <a:rPr lang="en-US" sz="2000" b="1" i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i="1" dirty="0" err="1" smtClean="0">
                <a:latin typeface="Consolas" pitchFamily="49" charset="0"/>
                <a:cs typeface="Consolas" pitchFamily="49" charset="0"/>
              </a:rPr>
              <a:t>Liwet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&lt;/a&gt;&lt;/li&gt;</a:t>
            </a:r>
          </a:p>
          <a:p>
            <a:endParaRPr lang="en-US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&lt;li class=</a:t>
            </a:r>
            <a:r>
              <a:rPr lang="en-US" sz="20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"dropdown-header"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000" b="1" i="1" dirty="0" err="1" smtClean="0">
                <a:latin typeface="Consolas" pitchFamily="49" charset="0"/>
                <a:cs typeface="Consolas" pitchFamily="49" charset="0"/>
              </a:rPr>
              <a:t>Pilih</a:t>
            </a:r>
            <a:r>
              <a:rPr lang="en-US" sz="2000" b="1" i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i="1" dirty="0" err="1" smtClean="0">
                <a:latin typeface="Consolas" pitchFamily="49" charset="0"/>
                <a:cs typeface="Consolas" pitchFamily="49" charset="0"/>
              </a:rPr>
              <a:t>Sayur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&lt;/li&gt;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&lt;li&gt;&lt;a 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href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="#"&gt;</a:t>
            </a:r>
            <a:r>
              <a:rPr lang="en-US" sz="2000" b="1" i="1" dirty="0" err="1" smtClean="0">
                <a:latin typeface="Consolas" pitchFamily="49" charset="0"/>
                <a:cs typeface="Consolas" pitchFamily="49" charset="0"/>
              </a:rPr>
              <a:t>Sayur</a:t>
            </a:r>
            <a:r>
              <a:rPr lang="en-US" sz="2000" b="1" i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i="1" dirty="0" err="1" smtClean="0">
                <a:latin typeface="Consolas" pitchFamily="49" charset="0"/>
                <a:cs typeface="Consolas" pitchFamily="49" charset="0"/>
              </a:rPr>
              <a:t>Lodeh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&lt;/a&gt;&lt;/li&gt;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&lt;li&gt;&lt;a 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href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="#"&gt;</a:t>
            </a:r>
            <a:r>
              <a:rPr lang="en-US" sz="2000" b="1" i="1" dirty="0" err="1" smtClean="0">
                <a:latin typeface="Consolas" pitchFamily="49" charset="0"/>
                <a:cs typeface="Consolas" pitchFamily="49" charset="0"/>
              </a:rPr>
              <a:t>Sayur</a:t>
            </a:r>
            <a:r>
              <a:rPr lang="en-US" sz="2000" b="1" i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i="1" dirty="0" err="1" smtClean="0">
                <a:latin typeface="Consolas" pitchFamily="49" charset="0"/>
                <a:cs typeface="Consolas" pitchFamily="49" charset="0"/>
              </a:rPr>
              <a:t>Buncis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&lt;/a&gt;&lt;/li&gt;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&lt;li&gt;&lt;a 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href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="#"&gt;</a:t>
            </a:r>
            <a:r>
              <a:rPr lang="en-US" sz="2000" b="1" i="1" dirty="0" err="1" smtClean="0">
                <a:latin typeface="Consolas" pitchFamily="49" charset="0"/>
                <a:cs typeface="Consolas" pitchFamily="49" charset="0"/>
              </a:rPr>
              <a:t>Sayur</a:t>
            </a:r>
            <a:r>
              <a:rPr lang="en-US" sz="2000" b="1" i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i="1" dirty="0" err="1" smtClean="0">
                <a:latin typeface="Consolas" pitchFamily="49" charset="0"/>
                <a:cs typeface="Consolas" pitchFamily="49" charset="0"/>
              </a:rPr>
              <a:t>Bayam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&lt;/a&gt;&lt;/li&gt;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&lt;li&gt;&lt;a 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href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="#"&gt;</a:t>
            </a:r>
            <a:r>
              <a:rPr lang="en-US" sz="2000" b="1" i="1" dirty="0" err="1" smtClean="0">
                <a:latin typeface="Consolas" pitchFamily="49" charset="0"/>
                <a:cs typeface="Consolas" pitchFamily="49" charset="0"/>
              </a:rPr>
              <a:t>Sayur</a:t>
            </a:r>
            <a:r>
              <a:rPr lang="en-US" sz="2000" b="1" i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i="1" dirty="0" err="1" smtClean="0">
                <a:latin typeface="Consolas" pitchFamily="49" charset="0"/>
                <a:cs typeface="Consolas" pitchFamily="49" charset="0"/>
              </a:rPr>
              <a:t>Kangkung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&lt;/a&gt;&lt;/li&gt;</a:t>
            </a:r>
          </a:p>
          <a:p>
            <a:endParaRPr lang="en-US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ul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&gt;</a:t>
            </a:r>
            <a:endParaRPr lang="en-US" sz="2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90491" y="-47299"/>
            <a:ext cx="5659822" cy="13321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4000" b="1" dirty="0" smtClean="0">
                <a:solidFill>
                  <a:srgbClr val="009696"/>
                </a:solidFill>
              </a:rPr>
              <a:t>Dropdown Header</a:t>
            </a:r>
          </a:p>
        </p:txBody>
      </p:sp>
    </p:spTree>
    <p:extLst>
      <p:ext uri="{BB962C8B-B14F-4D97-AF65-F5344CB8AC3E}">
        <p14:creationId xmlns:p14="http://schemas.microsoft.com/office/powerpoint/2010/main" val="2944874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31501"/>
            <a:ext cx="9143999" cy="1497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4000" b="1" dirty="0" smtClean="0">
                <a:solidFill>
                  <a:srgbClr val="009696"/>
                </a:solidFill>
              </a:rPr>
              <a:t>Grid System</a:t>
            </a:r>
            <a:endParaRPr lang="en-US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46843" y="1529255"/>
            <a:ext cx="8296464" cy="13243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marL="342900" indent="-342900" algn="just">
              <a:buBlip>
                <a:blip r:embed="rId2"/>
              </a:buBlip>
            </a:pPr>
            <a:r>
              <a:rPr lang="en-US" sz="2400" dirty="0" smtClean="0"/>
              <a:t>Bootstrap comes with a 12 columns grid system. We can add our content into its ‘rows’ &amp; ‘columns’ using Bootstrap’s CSS classes.</a:t>
            </a:r>
            <a:endParaRPr 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9" t="28879" r="4156" b="17026"/>
          <a:stretch/>
        </p:blipFill>
        <p:spPr bwMode="auto">
          <a:xfrm>
            <a:off x="257327" y="2907483"/>
            <a:ext cx="8538560" cy="2831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C:\Users\usr\Downloads\bootstrap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18" y="159168"/>
            <a:ext cx="611795" cy="611795"/>
          </a:xfrm>
          <a:prstGeom prst="rect">
            <a:avLst/>
          </a:prstGeom>
          <a:noFill/>
          <a:effectLst>
            <a:glow rad="228600">
              <a:schemeClr val="bg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8014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0707" y="-63064"/>
            <a:ext cx="8844454" cy="4051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it-IT" sz="2600" dirty="0" smtClean="0">
                <a:latin typeface="Consolas" pitchFamily="49" charset="0"/>
                <a:cs typeface="Consolas" pitchFamily="49" charset="0"/>
              </a:rPr>
              <a:t>&lt;body&gt;</a:t>
            </a:r>
          </a:p>
          <a:p>
            <a:r>
              <a:rPr lang="it-IT" sz="2600" dirty="0" smtClean="0">
                <a:latin typeface="Consolas" pitchFamily="49" charset="0"/>
                <a:cs typeface="Consolas" pitchFamily="49" charset="0"/>
              </a:rPr>
              <a:t> &lt;div class=</a:t>
            </a:r>
            <a:r>
              <a:rPr lang="it-IT" sz="26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"container"</a:t>
            </a:r>
            <a:r>
              <a:rPr lang="it-IT" sz="26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it-IT" sz="2600" dirty="0" smtClean="0">
                <a:latin typeface="Consolas" pitchFamily="49" charset="0"/>
                <a:cs typeface="Consolas" pitchFamily="49" charset="0"/>
              </a:rPr>
              <a:t>  &lt;ul </a:t>
            </a:r>
            <a:r>
              <a:rPr lang="it-IT" sz="26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class=</a:t>
            </a:r>
            <a:r>
              <a:rPr lang="it-IT" sz="26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"nav nav-pills nav-justified"</a:t>
            </a:r>
            <a:r>
              <a:rPr lang="it-IT" sz="26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it-IT" sz="2600" dirty="0" smtClean="0">
                <a:latin typeface="Consolas" pitchFamily="49" charset="0"/>
                <a:cs typeface="Consolas" pitchFamily="49" charset="0"/>
              </a:rPr>
              <a:t>   &lt;li&gt;&lt;a href=</a:t>
            </a:r>
            <a:r>
              <a:rPr lang="it-IT" sz="26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"#"</a:t>
            </a:r>
            <a:r>
              <a:rPr lang="it-IT" sz="2600" dirty="0" smtClean="0">
                <a:latin typeface="Consolas" pitchFamily="49" charset="0"/>
                <a:cs typeface="Consolas" pitchFamily="49" charset="0"/>
              </a:rPr>
              <a:t>&gt;</a:t>
            </a:r>
            <a:r>
              <a:rPr lang="it-IT" sz="2600" b="1" i="1" dirty="0" smtClean="0">
                <a:latin typeface="Consolas" pitchFamily="49" charset="0"/>
                <a:cs typeface="Consolas" pitchFamily="49" charset="0"/>
              </a:rPr>
              <a:t>Beranda</a:t>
            </a:r>
            <a:r>
              <a:rPr lang="it-IT" sz="2600" dirty="0" smtClean="0">
                <a:latin typeface="Consolas" pitchFamily="49" charset="0"/>
                <a:cs typeface="Consolas" pitchFamily="49" charset="0"/>
              </a:rPr>
              <a:t>&lt;/a&gt;&lt;/li&gt;</a:t>
            </a:r>
          </a:p>
          <a:p>
            <a:r>
              <a:rPr lang="it-IT" sz="2600" dirty="0" smtClean="0">
                <a:latin typeface="Consolas" pitchFamily="49" charset="0"/>
                <a:cs typeface="Consolas" pitchFamily="49" charset="0"/>
              </a:rPr>
              <a:t>   &lt;li </a:t>
            </a:r>
            <a:r>
              <a:rPr lang="en-US" sz="26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class=</a:t>
            </a:r>
            <a:r>
              <a:rPr lang="en-US" sz="26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"active"</a:t>
            </a:r>
            <a:r>
              <a:rPr lang="it-IT" sz="2600" dirty="0" smtClean="0">
                <a:latin typeface="Consolas" pitchFamily="49" charset="0"/>
                <a:cs typeface="Consolas" pitchFamily="49" charset="0"/>
              </a:rPr>
              <a:t>&gt;&lt;a href=</a:t>
            </a:r>
            <a:r>
              <a:rPr lang="it-IT" sz="26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"#"</a:t>
            </a:r>
            <a:r>
              <a:rPr lang="it-IT" sz="2600" dirty="0" smtClean="0">
                <a:latin typeface="Consolas" pitchFamily="49" charset="0"/>
                <a:cs typeface="Consolas" pitchFamily="49" charset="0"/>
              </a:rPr>
              <a:t>&gt;</a:t>
            </a:r>
            <a:r>
              <a:rPr lang="it-IT" sz="2600" b="1" i="1" dirty="0" smtClean="0">
                <a:latin typeface="Consolas" pitchFamily="49" charset="0"/>
                <a:cs typeface="Consolas" pitchFamily="49" charset="0"/>
              </a:rPr>
              <a:t>Blog</a:t>
            </a:r>
            <a:r>
              <a:rPr lang="it-IT" sz="2600" dirty="0" smtClean="0">
                <a:latin typeface="Consolas" pitchFamily="49" charset="0"/>
                <a:cs typeface="Consolas" pitchFamily="49" charset="0"/>
              </a:rPr>
              <a:t>&lt;/a&gt;&lt;/li&gt;</a:t>
            </a:r>
          </a:p>
          <a:p>
            <a:r>
              <a:rPr lang="it-IT" sz="2600" dirty="0" smtClean="0">
                <a:latin typeface="Consolas" pitchFamily="49" charset="0"/>
                <a:cs typeface="Consolas" pitchFamily="49" charset="0"/>
              </a:rPr>
              <a:t>   &lt;li&gt;&lt;a href=</a:t>
            </a:r>
            <a:r>
              <a:rPr lang="it-IT" sz="26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"#"</a:t>
            </a:r>
            <a:r>
              <a:rPr lang="it-IT" sz="2600" dirty="0" smtClean="0">
                <a:latin typeface="Consolas" pitchFamily="49" charset="0"/>
                <a:cs typeface="Consolas" pitchFamily="49" charset="0"/>
              </a:rPr>
              <a:t>&gt;</a:t>
            </a:r>
            <a:r>
              <a:rPr lang="it-IT" sz="2600" b="1" i="1" dirty="0" smtClean="0">
                <a:latin typeface="Consolas" pitchFamily="49" charset="0"/>
                <a:cs typeface="Consolas" pitchFamily="49" charset="0"/>
              </a:rPr>
              <a:t>Galeri</a:t>
            </a:r>
            <a:r>
              <a:rPr lang="it-IT" sz="2600" dirty="0" smtClean="0">
                <a:latin typeface="Consolas" pitchFamily="49" charset="0"/>
                <a:cs typeface="Consolas" pitchFamily="49" charset="0"/>
              </a:rPr>
              <a:t>&lt;/a&gt;&lt;/li&gt;</a:t>
            </a:r>
          </a:p>
          <a:p>
            <a:r>
              <a:rPr lang="it-IT" sz="2600" dirty="0" smtClean="0">
                <a:latin typeface="Consolas" pitchFamily="49" charset="0"/>
                <a:cs typeface="Consolas" pitchFamily="49" charset="0"/>
              </a:rPr>
              <a:t>   &lt;li&gt;&lt;a href=</a:t>
            </a:r>
            <a:r>
              <a:rPr lang="it-IT" sz="26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"#"</a:t>
            </a:r>
            <a:r>
              <a:rPr lang="it-IT" sz="2600" dirty="0" smtClean="0">
                <a:latin typeface="Consolas" pitchFamily="49" charset="0"/>
                <a:cs typeface="Consolas" pitchFamily="49" charset="0"/>
              </a:rPr>
              <a:t>&gt;</a:t>
            </a:r>
            <a:r>
              <a:rPr lang="it-IT" sz="2600" b="1" i="1" dirty="0" smtClean="0">
                <a:latin typeface="Consolas" pitchFamily="49" charset="0"/>
                <a:cs typeface="Consolas" pitchFamily="49" charset="0"/>
              </a:rPr>
              <a:t>Tentang</a:t>
            </a:r>
            <a:r>
              <a:rPr lang="it-IT" sz="2600" dirty="0" smtClean="0">
                <a:latin typeface="Consolas" pitchFamily="49" charset="0"/>
                <a:cs typeface="Consolas" pitchFamily="49" charset="0"/>
              </a:rPr>
              <a:t>&lt;/a&gt;&lt;/li&gt;</a:t>
            </a:r>
          </a:p>
          <a:p>
            <a:r>
              <a:rPr lang="it-IT" sz="2600" dirty="0" smtClean="0">
                <a:latin typeface="Consolas" pitchFamily="49" charset="0"/>
                <a:cs typeface="Consolas" pitchFamily="49" charset="0"/>
              </a:rPr>
              <a:t>   &lt;li&gt;&lt;a href=</a:t>
            </a:r>
            <a:r>
              <a:rPr lang="it-IT" sz="26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"#"</a:t>
            </a:r>
            <a:r>
              <a:rPr lang="it-IT" sz="2600" dirty="0" smtClean="0">
                <a:latin typeface="Consolas" pitchFamily="49" charset="0"/>
                <a:cs typeface="Consolas" pitchFamily="49" charset="0"/>
              </a:rPr>
              <a:t>&gt;</a:t>
            </a:r>
            <a:r>
              <a:rPr lang="it-IT" sz="2600" b="1" i="1" dirty="0" smtClean="0">
                <a:latin typeface="Consolas" pitchFamily="49" charset="0"/>
                <a:cs typeface="Consolas" pitchFamily="49" charset="0"/>
              </a:rPr>
              <a:t>Kontak</a:t>
            </a:r>
            <a:r>
              <a:rPr lang="it-IT" sz="2600" dirty="0" smtClean="0">
                <a:latin typeface="Consolas" pitchFamily="49" charset="0"/>
                <a:cs typeface="Consolas" pitchFamily="49" charset="0"/>
              </a:rPr>
              <a:t>&lt;/a&gt;&lt;/li&gt;</a:t>
            </a:r>
          </a:p>
          <a:p>
            <a:r>
              <a:rPr lang="it-IT" sz="2600" dirty="0" smtClean="0">
                <a:latin typeface="Consolas" pitchFamily="49" charset="0"/>
                <a:cs typeface="Consolas" pitchFamily="49" charset="0"/>
              </a:rPr>
              <a:t>  &lt;/ul&gt;&lt;/div&gt;&lt;/div&gt;&lt;/body&gt;</a:t>
            </a:r>
            <a:endParaRPr lang="it-IT" sz="26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997669" y="-1"/>
            <a:ext cx="3673367" cy="10089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4000" b="1" dirty="0" smtClean="0">
                <a:solidFill>
                  <a:srgbClr val="009696"/>
                </a:solidFill>
              </a:rPr>
              <a:t>Tabs &amp; Pills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7" t="16919" r="21283" b="74030"/>
          <a:stretch/>
        </p:blipFill>
        <p:spPr bwMode="auto">
          <a:xfrm>
            <a:off x="63060" y="5864771"/>
            <a:ext cx="9033642" cy="662153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4138" y="5297208"/>
            <a:ext cx="8276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class="</a:t>
            </a:r>
            <a:r>
              <a:rPr lang="en-US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nav</a:t>
            </a:r>
            <a:r>
              <a:rPr lang="en-US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nav</a:t>
            </a:r>
            <a:r>
              <a:rPr lang="en-US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-tabs </a:t>
            </a:r>
            <a:r>
              <a:rPr lang="en-US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nav</a:t>
            </a:r>
            <a:r>
              <a:rPr lang="en-US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-justified</a:t>
            </a:r>
            <a:r>
              <a:rPr lang="en-US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endParaRPr lang="en-US" b="1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5" t="16918" r="22616" b="74892"/>
          <a:stretch/>
        </p:blipFill>
        <p:spPr bwMode="auto">
          <a:xfrm>
            <a:off x="110359" y="4437489"/>
            <a:ext cx="8954802" cy="62323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94138" y="3832486"/>
            <a:ext cx="8276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class="</a:t>
            </a:r>
            <a:r>
              <a:rPr lang="en-US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nav</a:t>
            </a:r>
            <a:r>
              <a:rPr lang="en-US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nav</a:t>
            </a:r>
            <a:r>
              <a:rPr lang="en-US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-pills </a:t>
            </a:r>
            <a:r>
              <a:rPr lang="en-US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nav</a:t>
            </a:r>
            <a:r>
              <a:rPr lang="en-US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-justified</a:t>
            </a:r>
            <a:r>
              <a:rPr lang="en-US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endParaRPr lang="en-US" b="1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7442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5303" y="851338"/>
            <a:ext cx="8844454" cy="40990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600" b="1" i="1" dirty="0" smtClean="0">
                <a:solidFill>
                  <a:srgbClr val="009696"/>
                </a:solidFill>
                <a:cs typeface="Consolas" pitchFamily="49" charset="0"/>
              </a:rPr>
              <a:t>     Add on &lt;head&gt;:</a:t>
            </a:r>
          </a:p>
          <a:p>
            <a:endParaRPr lang="en-US" sz="1200" b="1" i="1" dirty="0" smtClean="0">
              <a:solidFill>
                <a:srgbClr val="009696"/>
              </a:solidFill>
              <a:cs typeface="Consolas" pitchFamily="49" charset="0"/>
            </a:endParaRPr>
          </a:p>
          <a:p>
            <a:r>
              <a:rPr lang="en-US" sz="2600" dirty="0">
                <a:latin typeface="Consolas" pitchFamily="49" charset="0"/>
                <a:cs typeface="Consolas" pitchFamily="49" charset="0"/>
              </a:rPr>
              <a:t>&lt;script </a:t>
            </a:r>
            <a:r>
              <a:rPr lang="en-US" sz="2600" dirty="0" err="1">
                <a:latin typeface="Consolas" pitchFamily="49" charset="0"/>
                <a:cs typeface="Consolas" pitchFamily="49" charset="0"/>
              </a:rPr>
              <a:t>src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=</a:t>
            </a:r>
            <a:r>
              <a:rPr lang="en-US" sz="2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js</a:t>
            </a:r>
            <a:r>
              <a:rPr lang="en-US" sz="2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/jquery-3.2.1.min.js"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&gt;&lt;/script&gt;</a:t>
            </a:r>
          </a:p>
          <a:p>
            <a:endParaRPr lang="it-IT" sz="2600" dirty="0" smtClean="0">
              <a:latin typeface="Consolas" pitchFamily="49" charset="0"/>
              <a:cs typeface="Consolas" pitchFamily="49" charset="0"/>
            </a:endParaRPr>
          </a:p>
          <a:p>
            <a:r>
              <a:rPr lang="it-IT" sz="2600" b="1" i="1" dirty="0" smtClean="0">
                <a:solidFill>
                  <a:srgbClr val="009696"/>
                </a:solidFill>
                <a:cs typeface="Consolas" pitchFamily="49" charset="0"/>
              </a:rPr>
              <a:t>     Add on &lt;body&gt;:</a:t>
            </a:r>
          </a:p>
          <a:p>
            <a:endParaRPr lang="it-IT" sz="1200" b="1" i="1" dirty="0" smtClean="0">
              <a:solidFill>
                <a:srgbClr val="009696"/>
              </a:solidFill>
              <a:cs typeface="Consolas" pitchFamily="49" charset="0"/>
            </a:endParaRP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script&gt; 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  $(</a:t>
            </a:r>
            <a:r>
              <a:rPr lang="en-US" sz="26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".</a:t>
            </a:r>
            <a:r>
              <a:rPr lang="en-US" sz="2600" b="1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nav</a:t>
            </a:r>
            <a:r>
              <a:rPr lang="en-US" sz="26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li"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).on(</a:t>
            </a:r>
            <a:r>
              <a:rPr lang="en-US" sz="26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"click"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, function(){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     $(</a:t>
            </a:r>
            <a:r>
              <a:rPr lang="en-US" sz="26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".</a:t>
            </a:r>
            <a:r>
              <a:rPr lang="en-US" sz="2600" b="1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nav</a:t>
            </a:r>
            <a:r>
              <a:rPr lang="en-US" sz="26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li"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)</a:t>
            </a:r>
            <a:r>
              <a:rPr lang="en-US" sz="2600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sz="2600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removeClass</a:t>
            </a:r>
            <a:r>
              <a:rPr lang="en-US" sz="2600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2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"active"</a:t>
            </a:r>
            <a:r>
              <a:rPr lang="en-US" sz="2600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     $(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this)</a:t>
            </a:r>
            <a:r>
              <a:rPr lang="en-US" sz="2600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sz="2600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addClass</a:t>
            </a:r>
            <a:r>
              <a:rPr lang="en-US" sz="2600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2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"active"</a:t>
            </a:r>
            <a:r>
              <a:rPr lang="en-US" sz="2600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});</a:t>
            </a:r>
            <a:endParaRPr lang="en-US" sz="2600" dirty="0">
              <a:latin typeface="Consolas" pitchFamily="49" charset="0"/>
              <a:cs typeface="Consolas" pitchFamily="49" charset="0"/>
            </a:endParaRP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&lt;/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script&gt;</a:t>
            </a:r>
          </a:p>
          <a:p>
            <a:endParaRPr lang="it-IT" sz="26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549462" y="-1"/>
            <a:ext cx="3121574" cy="12297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4000" b="1" dirty="0" smtClean="0">
                <a:solidFill>
                  <a:srgbClr val="009696"/>
                </a:solidFill>
              </a:rPr>
              <a:t>Tabs &amp; Pills</a:t>
            </a:r>
          </a:p>
          <a:p>
            <a:pPr algn="r"/>
            <a:r>
              <a:rPr lang="en-US" sz="2800" i="1" dirty="0" smtClean="0">
                <a:solidFill>
                  <a:srgbClr val="009696"/>
                </a:solidFill>
              </a:rPr>
              <a:t>Adding </a:t>
            </a:r>
            <a:r>
              <a:rPr lang="en-US" sz="2800" i="1" dirty="0" err="1" smtClean="0">
                <a:solidFill>
                  <a:srgbClr val="009696"/>
                </a:solidFill>
              </a:rPr>
              <a:t>jQuery</a:t>
            </a:r>
            <a:endParaRPr lang="en-US" sz="2800" i="1" dirty="0" smtClean="0">
              <a:solidFill>
                <a:srgbClr val="009696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8" t="16811" r="20391" b="73922"/>
          <a:stretch/>
        </p:blipFill>
        <p:spPr bwMode="auto">
          <a:xfrm>
            <a:off x="315303" y="5833241"/>
            <a:ext cx="8639506" cy="677918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94138" y="5186846"/>
            <a:ext cx="827689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i="1" dirty="0">
                <a:solidFill>
                  <a:srgbClr val="009696"/>
                </a:solidFill>
                <a:latin typeface="Gotham Medium" pitchFamily="2" charset="0"/>
                <a:cs typeface="Consolas" pitchFamily="49" charset="0"/>
              </a:rPr>
              <a:t>class</a:t>
            </a:r>
            <a:r>
              <a:rPr lang="en-US" sz="2600" b="1" i="1" dirty="0" smtClean="0">
                <a:solidFill>
                  <a:srgbClr val="009696"/>
                </a:solidFill>
                <a:latin typeface="Gotham Medium" pitchFamily="2" charset="0"/>
                <a:cs typeface="Consolas" pitchFamily="49" charset="0"/>
              </a:rPr>
              <a:t>="active</a:t>
            </a:r>
            <a:r>
              <a:rPr lang="en-US" sz="2400" b="1" dirty="0" smtClean="0">
                <a:solidFill>
                  <a:srgbClr val="009696"/>
                </a:solidFill>
                <a:latin typeface="Gotham Medium" pitchFamily="2" charset="0"/>
                <a:cs typeface="Consolas" pitchFamily="49" charset="0"/>
              </a:rPr>
              <a:t>"</a:t>
            </a:r>
            <a:r>
              <a:rPr lang="en-US" sz="2600" b="1" i="1" dirty="0" smtClean="0">
                <a:solidFill>
                  <a:srgbClr val="009696"/>
                </a:solidFill>
                <a:latin typeface="Gotham Medium" pitchFamily="2" charset="0"/>
                <a:cs typeface="Consolas" pitchFamily="49" charset="0"/>
              </a:rPr>
              <a:t> when clicked!</a:t>
            </a:r>
            <a:endParaRPr lang="en-US" sz="2600" b="1" i="1" dirty="0">
              <a:solidFill>
                <a:srgbClr val="009696"/>
              </a:solidFill>
              <a:latin typeface="Gotham Medium" pitchFamily="2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03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04495" y="472966"/>
            <a:ext cx="8844454" cy="4603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600" dirty="0">
                <a:latin typeface="Consolas" pitchFamily="49" charset="0"/>
                <a:cs typeface="Consolas" pitchFamily="49" charset="0"/>
              </a:rPr>
              <a:t>&lt;body</a:t>
            </a:r>
            <a:r>
              <a:rPr lang="en-US" sz="26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dirty="0" err="1">
                <a:latin typeface="Consolas" pitchFamily="49" charset="0"/>
                <a:cs typeface="Consolas" pitchFamily="49" charset="0"/>
              </a:rPr>
              <a:t>nav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 class=</a:t>
            </a:r>
            <a:r>
              <a:rPr lang="en-US" sz="26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navbar</a:t>
            </a:r>
            <a:r>
              <a:rPr lang="en-US" sz="26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navbar</a:t>
            </a:r>
            <a:r>
              <a:rPr lang="en-US" sz="26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-default</a:t>
            </a:r>
            <a:r>
              <a:rPr lang="en-US" sz="26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600" dirty="0">
                <a:latin typeface="Consolas" pitchFamily="49" charset="0"/>
                <a:cs typeface="Consolas" pitchFamily="49" charset="0"/>
              </a:rPr>
              <a:t> &lt;div class=</a:t>
            </a:r>
            <a:r>
              <a:rPr lang="en-US" sz="26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"container</a:t>
            </a:r>
            <a:r>
              <a:rPr lang="en-US" sz="26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dirty="0" smtClean="0">
                <a:latin typeface="Consolas" pitchFamily="49" charset="0"/>
                <a:cs typeface="Consolas" pitchFamily="49" charset="0"/>
              </a:rPr>
              <a:t>&gt;</a:t>
            </a:r>
            <a:endParaRPr lang="en-US" sz="2600" dirty="0">
              <a:latin typeface="Consolas" pitchFamily="49" charset="0"/>
              <a:cs typeface="Consolas" pitchFamily="49" charset="0"/>
            </a:endParaRP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dirty="0" err="1"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 class=</a:t>
            </a:r>
            <a:r>
              <a:rPr lang="en-US" sz="26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nav</a:t>
            </a:r>
            <a:r>
              <a:rPr lang="en-US" sz="26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navbar-nav</a:t>
            </a:r>
            <a:r>
              <a:rPr lang="en-US" sz="26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  &lt;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li&gt;&lt;a </a:t>
            </a:r>
            <a:r>
              <a:rPr lang="en-US" sz="2600" dirty="0" err="1">
                <a:latin typeface="Consolas" pitchFamily="49" charset="0"/>
                <a:cs typeface="Consolas" pitchFamily="49" charset="0"/>
              </a:rPr>
              <a:t>href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="#"&gt;</a:t>
            </a:r>
            <a:r>
              <a:rPr lang="en-US" sz="2600" b="1" i="1" dirty="0" err="1">
                <a:latin typeface="Consolas" pitchFamily="49" charset="0"/>
                <a:cs typeface="Consolas" pitchFamily="49" charset="0"/>
              </a:rPr>
              <a:t>Beranda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&lt;/a&gt;&lt;/li&gt;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  &lt;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li&gt;&lt;a </a:t>
            </a:r>
            <a:r>
              <a:rPr lang="en-US" sz="2600" dirty="0" err="1">
                <a:latin typeface="Consolas" pitchFamily="49" charset="0"/>
                <a:cs typeface="Consolas" pitchFamily="49" charset="0"/>
              </a:rPr>
              <a:t>href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="#"&gt;</a:t>
            </a:r>
            <a:r>
              <a:rPr lang="en-US" sz="2600" b="1" i="1" dirty="0">
                <a:latin typeface="Consolas" pitchFamily="49" charset="0"/>
                <a:cs typeface="Consolas" pitchFamily="49" charset="0"/>
              </a:rPr>
              <a:t>Blog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&lt;/a&gt;&lt;/li&gt;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  &lt;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li&gt;&lt;a </a:t>
            </a:r>
            <a:r>
              <a:rPr lang="en-US" sz="2600" dirty="0" err="1">
                <a:latin typeface="Consolas" pitchFamily="49" charset="0"/>
                <a:cs typeface="Consolas" pitchFamily="49" charset="0"/>
              </a:rPr>
              <a:t>href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="#"&gt;</a:t>
            </a:r>
            <a:r>
              <a:rPr lang="en-US" sz="2600" b="1" i="1" dirty="0" err="1">
                <a:latin typeface="Consolas" pitchFamily="49" charset="0"/>
                <a:cs typeface="Consolas" pitchFamily="49" charset="0"/>
              </a:rPr>
              <a:t>Galeri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&lt;/a&gt;&lt;/li</a:t>
            </a:r>
            <a:r>
              <a:rPr lang="en-US" sz="26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  &lt;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li&gt;&lt;a </a:t>
            </a:r>
            <a:r>
              <a:rPr lang="en-US" sz="2600" dirty="0" err="1">
                <a:latin typeface="Consolas" pitchFamily="49" charset="0"/>
                <a:cs typeface="Consolas" pitchFamily="49" charset="0"/>
              </a:rPr>
              <a:t>href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="#"&gt;</a:t>
            </a:r>
            <a:r>
              <a:rPr lang="en-US" sz="2600" b="1" i="1" dirty="0" err="1">
                <a:latin typeface="Consolas" pitchFamily="49" charset="0"/>
                <a:cs typeface="Consolas" pitchFamily="49" charset="0"/>
              </a:rPr>
              <a:t>Tentang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&lt;/a&gt;&lt;/li</a:t>
            </a:r>
            <a:r>
              <a:rPr lang="en-US" sz="2600" dirty="0" smtClean="0">
                <a:latin typeface="Consolas" pitchFamily="49" charset="0"/>
                <a:cs typeface="Consolas" pitchFamily="49" charset="0"/>
              </a:rPr>
              <a:t>&gt;       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  &lt;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li&gt;&lt;a </a:t>
            </a:r>
            <a:r>
              <a:rPr lang="en-US" sz="2600" dirty="0" err="1">
                <a:latin typeface="Consolas" pitchFamily="49" charset="0"/>
                <a:cs typeface="Consolas" pitchFamily="49" charset="0"/>
              </a:rPr>
              <a:t>href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="#"&gt;</a:t>
            </a:r>
            <a:r>
              <a:rPr lang="en-US" sz="2600" b="1" i="1" dirty="0" err="1">
                <a:latin typeface="Consolas" pitchFamily="49" charset="0"/>
                <a:cs typeface="Consolas" pitchFamily="49" charset="0"/>
              </a:rPr>
              <a:t>Kontak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&lt;/a&gt;&lt;/li&gt;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600" dirty="0" err="1" smtClean="0"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&lt;/div&gt;</a:t>
            </a:r>
            <a:endParaRPr lang="en-US" sz="2600" dirty="0">
              <a:latin typeface="Consolas" pitchFamily="49" charset="0"/>
              <a:cs typeface="Consolas" pitchFamily="49" charset="0"/>
            </a:endParaRP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dirty="0" err="1">
                <a:latin typeface="Consolas" pitchFamily="49" charset="0"/>
                <a:cs typeface="Consolas" pitchFamily="49" charset="0"/>
              </a:rPr>
              <a:t>nav</a:t>
            </a:r>
            <a:r>
              <a:rPr lang="en-US" sz="26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&lt;/body&gt;</a:t>
            </a:r>
            <a:endParaRPr lang="en-US" sz="2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658646" y="-68240"/>
            <a:ext cx="3121574" cy="945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4000" b="1" dirty="0" err="1" smtClean="0">
                <a:solidFill>
                  <a:srgbClr val="009696"/>
                </a:solidFill>
              </a:rPr>
              <a:t>Navbar</a:t>
            </a:r>
            <a:endParaRPr lang="en-US" sz="2800" i="1" dirty="0" smtClean="0">
              <a:solidFill>
                <a:srgbClr val="009696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8" t="12931" r="53410" b="76078"/>
          <a:stretch/>
        </p:blipFill>
        <p:spPr bwMode="auto">
          <a:xfrm>
            <a:off x="504495" y="5422030"/>
            <a:ext cx="8399543" cy="1215251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4761226" y="3894069"/>
            <a:ext cx="3799491" cy="1166636"/>
            <a:chOff x="3310759" y="3909849"/>
            <a:chExt cx="3799491" cy="1166636"/>
          </a:xfrm>
        </p:grpSpPr>
        <p:sp>
          <p:nvSpPr>
            <p:cNvPr id="8" name="Rectangle 7"/>
            <p:cNvSpPr/>
            <p:nvPr/>
          </p:nvSpPr>
          <p:spPr>
            <a:xfrm>
              <a:off x="3310760" y="3909849"/>
              <a:ext cx="3799490" cy="1166636"/>
            </a:xfrm>
            <a:prstGeom prst="rect">
              <a:avLst/>
            </a:prstGeom>
            <a:solidFill>
              <a:srgbClr val="009696"/>
            </a:solidFill>
            <a:ln>
              <a:solidFill>
                <a:srgbClr val="0096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itle 1"/>
            <p:cNvSpPr txBox="1">
              <a:spLocks/>
            </p:cNvSpPr>
            <p:nvPr/>
          </p:nvSpPr>
          <p:spPr>
            <a:xfrm>
              <a:off x="3310759" y="3909849"/>
              <a:ext cx="3799491" cy="116663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/>
                  </a:solidFill>
                  <a:latin typeface="Gotham Medium" panose="02000603030000020004" pitchFamily="2" charset="0"/>
                  <a:ea typeface="Gotham Medium" panose="02000603030000020004" pitchFamily="2" charset="0"/>
                  <a:cs typeface="+mj-cs"/>
                </a:defRPr>
              </a:lvl1pPr>
            </a:lstStyle>
            <a:p>
              <a:r>
                <a:rPr lang="en-US" sz="2400" i="1" dirty="0">
                  <a:solidFill>
                    <a:schemeClr val="bg1"/>
                  </a:solidFill>
                  <a:cs typeface="Consolas" pitchFamily="49" charset="0"/>
                </a:rPr>
                <a:t>“</a:t>
              </a:r>
              <a:r>
                <a:rPr lang="en-US" sz="2400" i="1" dirty="0" err="1">
                  <a:solidFill>
                    <a:schemeClr val="bg1"/>
                  </a:solidFill>
                  <a:cs typeface="Consolas" pitchFamily="49" charset="0"/>
                </a:rPr>
                <a:t>navbar</a:t>
              </a:r>
              <a:r>
                <a:rPr lang="en-US" sz="2400" i="1" dirty="0">
                  <a:solidFill>
                    <a:schemeClr val="bg1"/>
                  </a:solidFill>
                  <a:cs typeface="Consolas" pitchFamily="49" charset="0"/>
                </a:rPr>
                <a:t>-inverse”</a:t>
              </a:r>
            </a:p>
            <a:p>
              <a:r>
                <a:rPr lang="en-US" sz="2400" i="1" dirty="0">
                  <a:solidFill>
                    <a:schemeClr val="bg1"/>
                  </a:solidFill>
                  <a:cs typeface="Consolas" pitchFamily="49" charset="0"/>
                </a:rPr>
                <a:t>“</a:t>
              </a:r>
              <a:r>
                <a:rPr lang="en-US" sz="2400" i="1" dirty="0" err="1" smtClean="0">
                  <a:solidFill>
                    <a:schemeClr val="bg1"/>
                  </a:solidFill>
                  <a:cs typeface="Consolas" pitchFamily="49" charset="0"/>
                </a:rPr>
                <a:t>navbar</a:t>
              </a:r>
              <a:r>
                <a:rPr lang="en-US" sz="2400" i="1" dirty="0" smtClean="0">
                  <a:solidFill>
                    <a:schemeClr val="bg1"/>
                  </a:solidFill>
                  <a:cs typeface="Consolas" pitchFamily="49" charset="0"/>
                </a:rPr>
                <a:t>-fixed-top”</a:t>
              </a:r>
              <a:endParaRPr lang="en-US" sz="2400" i="1" dirty="0">
                <a:solidFill>
                  <a:schemeClr val="bg1"/>
                </a:solidFill>
                <a:cs typeface="Consolas" pitchFamily="49" charset="0"/>
              </a:endParaRPr>
            </a:p>
            <a:p>
              <a:r>
                <a:rPr lang="en-US" sz="2400" i="1" dirty="0">
                  <a:solidFill>
                    <a:schemeClr val="bg1"/>
                  </a:solidFill>
                  <a:cs typeface="Consolas" pitchFamily="49" charset="0"/>
                </a:rPr>
                <a:t>“</a:t>
              </a:r>
              <a:r>
                <a:rPr lang="en-US" sz="2400" i="1" dirty="0" err="1" smtClean="0">
                  <a:solidFill>
                    <a:schemeClr val="bg1"/>
                  </a:solidFill>
                  <a:cs typeface="Consolas" pitchFamily="49" charset="0"/>
                </a:rPr>
                <a:t>navbar</a:t>
              </a:r>
              <a:r>
                <a:rPr lang="en-US" sz="2400" i="1" dirty="0" smtClean="0">
                  <a:solidFill>
                    <a:schemeClr val="bg1"/>
                  </a:solidFill>
                  <a:cs typeface="Consolas" pitchFamily="49" charset="0"/>
                </a:rPr>
                <a:t>-fixed-bottom”</a:t>
              </a:r>
              <a:endParaRPr lang="en-US" sz="2400" i="1" dirty="0">
                <a:solidFill>
                  <a:schemeClr val="bg1"/>
                </a:solidFill>
                <a:cs typeface="Consolas" pitchFamily="49" charset="0"/>
              </a:endParaRPr>
            </a:p>
          </p:txBody>
        </p:sp>
      </p:grpSp>
      <p:cxnSp>
        <p:nvCxnSpPr>
          <p:cNvPr id="12" name="Straight Arrow Connector 11"/>
          <p:cNvCxnSpPr/>
          <p:nvPr/>
        </p:nvCxnSpPr>
        <p:spPr>
          <a:xfrm flipV="1">
            <a:off x="8065829" y="945932"/>
            <a:ext cx="0" cy="2948138"/>
          </a:xfrm>
          <a:prstGeom prst="straightConnector1">
            <a:avLst/>
          </a:prstGeom>
          <a:ln w="76200">
            <a:solidFill>
              <a:srgbClr val="00969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342496" y="979739"/>
            <a:ext cx="723333" cy="0"/>
          </a:xfrm>
          <a:prstGeom prst="straightConnector1">
            <a:avLst/>
          </a:prstGeom>
          <a:ln w="76200">
            <a:solidFill>
              <a:srgbClr val="009696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9548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09448" y="1781503"/>
            <a:ext cx="7472855" cy="1923393"/>
          </a:xfrm>
          <a:prstGeom prst="rect">
            <a:avLst/>
          </a:prstGeom>
          <a:solidFill>
            <a:srgbClr val="FFFF00"/>
          </a:solidFill>
          <a:ln>
            <a:solidFill>
              <a:srgbClr val="F6FE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99537" y="599081"/>
            <a:ext cx="8844454" cy="58017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600" dirty="0">
                <a:latin typeface="Consolas" pitchFamily="49" charset="0"/>
                <a:cs typeface="Consolas" pitchFamily="49" charset="0"/>
              </a:rPr>
              <a:t>&lt;body</a:t>
            </a:r>
            <a:r>
              <a:rPr lang="en-US" sz="26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dirty="0" err="1">
                <a:latin typeface="Consolas" pitchFamily="49" charset="0"/>
                <a:cs typeface="Consolas" pitchFamily="49" charset="0"/>
              </a:rPr>
              <a:t>nav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 class=</a:t>
            </a:r>
            <a:r>
              <a:rPr lang="en-US" sz="26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navbar</a:t>
            </a:r>
            <a:r>
              <a:rPr lang="en-US" sz="26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navbar</a:t>
            </a:r>
            <a:r>
              <a:rPr lang="en-US" sz="26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-default</a:t>
            </a:r>
            <a:r>
              <a:rPr lang="en-US" sz="26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6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"container</a:t>
            </a:r>
            <a:r>
              <a:rPr lang="en-US" sz="26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endParaRPr lang="en-US" sz="12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2600" b="1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dirty="0"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6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navbar</a:t>
            </a:r>
            <a:r>
              <a:rPr lang="en-US" sz="26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-header"</a:t>
            </a:r>
            <a:r>
              <a:rPr lang="en-US" sz="2600" b="1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600" b="1" dirty="0" smtClean="0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b="1" dirty="0">
                <a:latin typeface="Consolas" pitchFamily="49" charset="0"/>
                <a:cs typeface="Consolas" pitchFamily="49" charset="0"/>
              </a:rPr>
              <a:t>a </a:t>
            </a:r>
            <a:r>
              <a:rPr lang="en-US" sz="2600" b="1" dirty="0" err="1">
                <a:latin typeface="Consolas" pitchFamily="49" charset="0"/>
                <a:cs typeface="Consolas" pitchFamily="49" charset="0"/>
              </a:rPr>
              <a:t>href</a:t>
            </a:r>
            <a:r>
              <a:rPr lang="en-US" sz="2600" b="1" dirty="0">
                <a:latin typeface="Consolas" pitchFamily="49" charset="0"/>
                <a:cs typeface="Consolas" pitchFamily="49" charset="0"/>
              </a:rPr>
              <a:t>="#" class="</a:t>
            </a:r>
            <a:r>
              <a:rPr lang="en-US" sz="26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navbar</a:t>
            </a:r>
            <a:r>
              <a:rPr lang="en-US" sz="26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-brand"</a:t>
            </a:r>
            <a:r>
              <a:rPr lang="en-US" sz="2600" b="1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600" b="1" dirty="0" smtClean="0">
                <a:latin typeface="Consolas" pitchFamily="49" charset="0"/>
                <a:cs typeface="Consolas" pitchFamily="49" charset="0"/>
              </a:rPr>
              <a:t>     &lt;</a:t>
            </a:r>
            <a:r>
              <a:rPr lang="en-US" sz="2600" b="1" dirty="0" err="1">
                <a:latin typeface="Consolas" pitchFamily="49" charset="0"/>
                <a:cs typeface="Consolas" pitchFamily="49" charset="0"/>
              </a:rPr>
              <a:t>img</a:t>
            </a:r>
            <a:r>
              <a:rPr lang="en-US" sz="26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dirty="0" err="1">
                <a:latin typeface="Consolas" pitchFamily="49" charset="0"/>
                <a:cs typeface="Consolas" pitchFamily="49" charset="0"/>
              </a:rPr>
              <a:t>src</a:t>
            </a:r>
            <a:r>
              <a:rPr lang="en-US" sz="2600" b="1" dirty="0">
                <a:latin typeface="Consolas" pitchFamily="49" charset="0"/>
                <a:cs typeface="Consolas" pitchFamily="49" charset="0"/>
              </a:rPr>
              <a:t>=</a:t>
            </a:r>
            <a:r>
              <a:rPr lang="en-US" sz="2600" i="1" dirty="0"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i="1" dirty="0" err="1">
                <a:latin typeface="Consolas" pitchFamily="49" charset="0"/>
                <a:cs typeface="Consolas" pitchFamily="49" charset="0"/>
              </a:rPr>
              <a:t>gbr</a:t>
            </a:r>
            <a:r>
              <a:rPr lang="en-US" sz="2600" i="1" dirty="0">
                <a:latin typeface="Consolas" pitchFamily="49" charset="0"/>
                <a:cs typeface="Consolas" pitchFamily="49" charset="0"/>
              </a:rPr>
              <a:t>/lin2.png"</a:t>
            </a:r>
            <a:r>
              <a:rPr lang="en-US" sz="2600" b="1" dirty="0">
                <a:latin typeface="Consolas" pitchFamily="49" charset="0"/>
                <a:cs typeface="Consolas" pitchFamily="49" charset="0"/>
              </a:rPr>
              <a:t> width=</a:t>
            </a:r>
            <a:r>
              <a:rPr lang="en-US" sz="2600" i="1" dirty="0">
                <a:latin typeface="Consolas" pitchFamily="49" charset="0"/>
                <a:cs typeface="Consolas" pitchFamily="49" charset="0"/>
              </a:rPr>
              <a:t>"25px"</a:t>
            </a:r>
            <a:r>
              <a:rPr lang="en-US" sz="2600" b="1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600" b="1" dirty="0" smtClean="0"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600" b="1" dirty="0">
                <a:latin typeface="Consolas" pitchFamily="49" charset="0"/>
                <a:cs typeface="Consolas" pitchFamily="49" charset="0"/>
              </a:rPr>
              <a:t>a&gt;</a:t>
            </a:r>
          </a:p>
          <a:p>
            <a:r>
              <a:rPr lang="en-US" sz="2600" b="1" dirty="0" smtClean="0">
                <a:latin typeface="Consolas" pitchFamily="49" charset="0"/>
                <a:cs typeface="Consolas" pitchFamily="49" charset="0"/>
              </a:rPr>
              <a:t>   &lt;/</a:t>
            </a:r>
            <a:r>
              <a:rPr lang="en-US" sz="2600" b="1" dirty="0">
                <a:latin typeface="Consolas" pitchFamily="49" charset="0"/>
                <a:cs typeface="Consolas" pitchFamily="49" charset="0"/>
              </a:rPr>
              <a:t>div</a:t>
            </a:r>
            <a:r>
              <a:rPr lang="en-US" sz="2600" b="1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endParaRPr lang="en-US" sz="1200" b="1" dirty="0">
              <a:solidFill>
                <a:srgbClr val="009696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  &lt;</a:t>
            </a:r>
            <a:r>
              <a:rPr lang="en-US" sz="2600" dirty="0" err="1"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 class=</a:t>
            </a:r>
            <a:r>
              <a:rPr lang="en-US" sz="26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nav</a:t>
            </a:r>
            <a:r>
              <a:rPr lang="en-US" sz="26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navbar-nav</a:t>
            </a:r>
            <a:r>
              <a:rPr lang="en-US" sz="26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li&gt;&lt;a </a:t>
            </a:r>
            <a:r>
              <a:rPr lang="en-US" sz="2600" dirty="0" err="1">
                <a:latin typeface="Consolas" pitchFamily="49" charset="0"/>
                <a:cs typeface="Consolas" pitchFamily="49" charset="0"/>
              </a:rPr>
              <a:t>href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="#"&gt;</a:t>
            </a:r>
            <a:r>
              <a:rPr lang="en-US" sz="2600" b="1" i="1" dirty="0" err="1">
                <a:latin typeface="Consolas" pitchFamily="49" charset="0"/>
                <a:cs typeface="Consolas" pitchFamily="49" charset="0"/>
              </a:rPr>
              <a:t>Beranda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&lt;/a&gt;&lt;/li&gt;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  &lt;/</a:t>
            </a:r>
            <a:r>
              <a:rPr lang="en-US" sz="2600" dirty="0" err="1"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&lt;/</a:t>
            </a:r>
            <a:r>
              <a:rPr lang="en-US" sz="2600" dirty="0" err="1">
                <a:latin typeface="Consolas" pitchFamily="49" charset="0"/>
                <a:cs typeface="Consolas" pitchFamily="49" charset="0"/>
              </a:rPr>
              <a:t>nav</a:t>
            </a:r>
            <a:r>
              <a:rPr lang="en-US" sz="26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&lt;/body&gt;</a:t>
            </a:r>
            <a:endParaRPr lang="en-US" sz="2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56687" y="-15766"/>
            <a:ext cx="4398583" cy="12297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b="1" dirty="0" err="1" smtClean="0">
                <a:solidFill>
                  <a:srgbClr val="009696"/>
                </a:solidFill>
              </a:rPr>
              <a:t>Navbar</a:t>
            </a:r>
            <a:r>
              <a:rPr lang="en-US" b="1" dirty="0">
                <a:solidFill>
                  <a:srgbClr val="009696"/>
                </a:solidFill>
              </a:rPr>
              <a:t> </a:t>
            </a:r>
            <a:r>
              <a:rPr lang="en-US" b="1" dirty="0" smtClean="0">
                <a:solidFill>
                  <a:srgbClr val="009696"/>
                </a:solidFill>
              </a:rPr>
              <a:t>Header</a:t>
            </a:r>
            <a:endParaRPr lang="en-US" sz="2400" i="1" dirty="0" smtClean="0">
              <a:solidFill>
                <a:srgbClr val="009696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9" t="18319" r="34103" b="65948"/>
          <a:stretch/>
        </p:blipFill>
        <p:spPr bwMode="auto">
          <a:xfrm>
            <a:off x="2758960" y="4825264"/>
            <a:ext cx="6589989" cy="992208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68012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72055" y="4193669"/>
            <a:ext cx="7819697" cy="914400"/>
          </a:xfrm>
          <a:prstGeom prst="rect">
            <a:avLst/>
          </a:prstGeom>
          <a:solidFill>
            <a:srgbClr val="FFFF00"/>
          </a:solidFill>
          <a:ln>
            <a:solidFill>
              <a:srgbClr val="F6FE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52239" y="1939191"/>
            <a:ext cx="8844454" cy="44997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600" dirty="0">
                <a:latin typeface="Consolas" pitchFamily="49" charset="0"/>
                <a:cs typeface="Consolas" pitchFamily="49" charset="0"/>
              </a:rPr>
              <a:t>&lt;body</a:t>
            </a:r>
            <a:r>
              <a:rPr lang="en-US" sz="26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dirty="0" err="1">
                <a:latin typeface="Consolas" pitchFamily="49" charset="0"/>
                <a:cs typeface="Consolas" pitchFamily="49" charset="0"/>
              </a:rPr>
              <a:t>nav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 class=</a:t>
            </a:r>
            <a:r>
              <a:rPr lang="en-US" sz="26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navbar</a:t>
            </a:r>
            <a:r>
              <a:rPr lang="en-US" sz="26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navbar</a:t>
            </a:r>
            <a:r>
              <a:rPr lang="en-US" sz="26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-default</a:t>
            </a:r>
            <a:r>
              <a:rPr lang="en-US" sz="26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6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"container</a:t>
            </a:r>
            <a:r>
              <a:rPr lang="en-US" sz="26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  &lt;</a:t>
            </a:r>
            <a:r>
              <a:rPr lang="en-US" sz="2600" dirty="0" err="1"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 class=</a:t>
            </a:r>
            <a:r>
              <a:rPr lang="en-US" sz="26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nav</a:t>
            </a:r>
            <a:r>
              <a:rPr lang="en-US" sz="26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navbar-nav</a:t>
            </a:r>
            <a:r>
              <a:rPr lang="en-US" sz="26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li&gt;&lt;a </a:t>
            </a:r>
            <a:r>
              <a:rPr lang="en-US" sz="2600" dirty="0" err="1">
                <a:latin typeface="Consolas" pitchFamily="49" charset="0"/>
                <a:cs typeface="Consolas" pitchFamily="49" charset="0"/>
              </a:rPr>
              <a:t>href</a:t>
            </a:r>
            <a:r>
              <a:rPr lang="en-US" sz="2600" dirty="0" smtClean="0">
                <a:latin typeface="Consolas" pitchFamily="49" charset="0"/>
                <a:cs typeface="Consolas" pitchFamily="49" charset="0"/>
              </a:rPr>
              <a:t>="#"&gt;</a:t>
            </a:r>
            <a:r>
              <a:rPr lang="en-US" sz="2600" b="1" i="1" dirty="0" err="1" smtClean="0">
                <a:latin typeface="Consolas" pitchFamily="49" charset="0"/>
                <a:cs typeface="Consolas" pitchFamily="49" charset="0"/>
              </a:rPr>
              <a:t>Kontak</a:t>
            </a:r>
            <a:r>
              <a:rPr lang="en-US" sz="2600" dirty="0" smtClean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a&gt;&lt;/li</a:t>
            </a:r>
            <a:r>
              <a:rPr lang="en-US" sz="26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  &lt;/</a:t>
            </a:r>
            <a:r>
              <a:rPr lang="en-US" sz="2600" dirty="0" err="1"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endParaRPr lang="en-US" sz="12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2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button </a:t>
            </a:r>
            <a:r>
              <a:rPr lang="en-US" sz="2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class=</a:t>
            </a:r>
            <a:r>
              <a:rPr lang="en-US" sz="26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btn</a:t>
            </a:r>
            <a:r>
              <a:rPr lang="en-US" sz="26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btn</a:t>
            </a:r>
            <a:r>
              <a:rPr lang="en-US" sz="26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-primary </a:t>
            </a:r>
            <a:r>
              <a:rPr lang="en-US" sz="26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navbar-btn</a:t>
            </a:r>
            <a:r>
              <a:rPr lang="en-US" sz="26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</a:p>
          <a:p>
            <a:r>
              <a:rPr lang="en-US" sz="26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sz="26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navbar</a:t>
            </a:r>
            <a:r>
              <a:rPr lang="en-US" sz="26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-right"</a:t>
            </a:r>
            <a:r>
              <a:rPr lang="en-US" sz="2600" dirty="0" smtClean="0">
                <a:latin typeface="Consolas" pitchFamily="49" charset="0"/>
                <a:cs typeface="Consolas" pitchFamily="49" charset="0"/>
              </a:rPr>
              <a:t>&gt; </a:t>
            </a:r>
            <a:r>
              <a:rPr lang="en-US" sz="2600" b="1" i="1" dirty="0" smtClean="0">
                <a:latin typeface="Consolas" pitchFamily="49" charset="0"/>
                <a:cs typeface="Consolas" pitchFamily="49" charset="0"/>
              </a:rPr>
              <a:t>DAFTAR </a:t>
            </a:r>
            <a:r>
              <a:rPr lang="en-US" sz="2600" dirty="0" smtClean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6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endParaRPr lang="en-US" sz="12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&lt;/</a:t>
            </a:r>
            <a:r>
              <a:rPr lang="en-US" sz="2600" dirty="0" err="1">
                <a:latin typeface="Consolas" pitchFamily="49" charset="0"/>
                <a:cs typeface="Consolas" pitchFamily="49" charset="0"/>
              </a:rPr>
              <a:t>nav</a:t>
            </a:r>
            <a:r>
              <a:rPr lang="en-US" sz="26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&lt;/body&gt;</a:t>
            </a:r>
            <a:endParaRPr lang="en-US" sz="2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56687" y="-15766"/>
            <a:ext cx="4398583" cy="104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b="1" dirty="0" err="1" smtClean="0">
                <a:solidFill>
                  <a:srgbClr val="009696"/>
                </a:solidFill>
              </a:rPr>
              <a:t>Navbar</a:t>
            </a:r>
            <a:r>
              <a:rPr lang="en-US" b="1" dirty="0">
                <a:solidFill>
                  <a:srgbClr val="009696"/>
                </a:solidFill>
              </a:rPr>
              <a:t> </a:t>
            </a:r>
            <a:r>
              <a:rPr lang="en-US" b="1" dirty="0" smtClean="0">
                <a:solidFill>
                  <a:srgbClr val="009696"/>
                </a:solidFill>
              </a:rPr>
              <a:t>Button</a:t>
            </a:r>
            <a:endParaRPr lang="en-US" sz="2400" i="1" dirty="0" smtClean="0">
              <a:solidFill>
                <a:srgbClr val="009696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" t="12069" r="38689" b="81034"/>
          <a:stretch/>
        </p:blipFill>
        <p:spPr bwMode="auto">
          <a:xfrm>
            <a:off x="15766" y="1024746"/>
            <a:ext cx="9124273" cy="630621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5819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46387" y="2081083"/>
            <a:ext cx="8103480" cy="2806221"/>
          </a:xfrm>
          <a:prstGeom prst="rect">
            <a:avLst/>
          </a:prstGeom>
          <a:solidFill>
            <a:srgbClr val="FFFF00"/>
          </a:solidFill>
          <a:ln>
            <a:solidFill>
              <a:srgbClr val="F6FE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04941" y="331065"/>
            <a:ext cx="8765638" cy="57452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000" dirty="0">
                <a:latin typeface="Consolas" pitchFamily="49" charset="0"/>
                <a:cs typeface="Consolas" pitchFamily="49" charset="0"/>
              </a:rPr>
              <a:t>&lt;body&gt;</a:t>
            </a:r>
          </a:p>
          <a:p>
            <a:r>
              <a:rPr lang="en-US" sz="20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nav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class=</a:t>
            </a:r>
            <a:r>
              <a:rPr lang="en-US" sz="20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000" b="1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navbar</a:t>
            </a:r>
            <a:r>
              <a:rPr lang="en-US" sz="20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navbar</a:t>
            </a:r>
            <a:r>
              <a:rPr lang="en-US" sz="20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-default"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0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"container"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ul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class=</a:t>
            </a:r>
            <a:r>
              <a:rPr lang="en-US" sz="20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000" b="1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nav</a:t>
            </a:r>
            <a:r>
              <a:rPr lang="en-US" sz="20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navbar-nav</a:t>
            </a:r>
            <a:r>
              <a:rPr lang="en-US" sz="20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li&gt;&lt;a 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href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="#"&gt;</a:t>
            </a:r>
            <a:r>
              <a:rPr lang="en-US" sz="2000" b="1" i="1" dirty="0" err="1">
                <a:latin typeface="Consolas" pitchFamily="49" charset="0"/>
                <a:cs typeface="Consolas" pitchFamily="49" charset="0"/>
              </a:rPr>
              <a:t>Beranda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&lt;/a&gt;&lt;/li&gt;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ul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</a:t>
            </a:r>
          </a:p>
          <a:p>
            <a:r>
              <a:rPr lang="en-US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&lt;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button class=</a:t>
            </a:r>
            <a:r>
              <a:rPr lang="en-US" sz="20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000" b="1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btn</a:t>
            </a:r>
            <a:r>
              <a:rPr lang="en-US" sz="20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btn</a:t>
            </a:r>
            <a:r>
              <a:rPr lang="en-US" sz="20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-primary </a:t>
            </a:r>
            <a:r>
              <a:rPr lang="en-US" sz="2000" b="1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navbar-btn</a:t>
            </a:r>
            <a:r>
              <a:rPr lang="en-US" sz="20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navbar</a:t>
            </a:r>
            <a:r>
              <a:rPr lang="en-US" sz="20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-right"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</a:t>
            </a:r>
            <a:endParaRPr lang="en-US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style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=</a:t>
            </a:r>
            <a:r>
              <a:rPr lang="en-US" sz="20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0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margin-top:10px</a:t>
            </a:r>
            <a:r>
              <a:rPr lang="en-US" sz="20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&gt; 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i="1" dirty="0" err="1" smtClean="0">
                <a:latin typeface="Consolas" pitchFamily="49" charset="0"/>
                <a:cs typeface="Consolas" pitchFamily="49" charset="0"/>
              </a:rPr>
              <a:t>Pesan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&lt;span </a:t>
            </a:r>
            <a:r>
              <a:rPr lang="en-US" sz="20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class="label label-danger"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000" b="1" i="1" dirty="0">
                <a:latin typeface="Consolas" pitchFamily="49" charset="0"/>
                <a:cs typeface="Consolas" pitchFamily="49" charset="0"/>
              </a:rPr>
              <a:t>NEW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&lt;/span&gt;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endParaRPr lang="en-US" sz="2000" dirty="0">
              <a:latin typeface="Consolas" pitchFamily="49" charset="0"/>
              <a:cs typeface="Consolas" pitchFamily="49" charset="0"/>
            </a:endParaRP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button class=</a:t>
            </a:r>
            <a:r>
              <a:rPr lang="en-US" sz="20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000" b="1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btn</a:t>
            </a:r>
            <a:r>
              <a:rPr lang="en-US" sz="20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btn</a:t>
            </a:r>
            <a:r>
              <a:rPr lang="en-US" sz="20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-primary </a:t>
            </a:r>
            <a:r>
              <a:rPr lang="en-US" sz="2000" b="1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navbar-btn</a:t>
            </a:r>
            <a:r>
              <a:rPr lang="en-US" sz="20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navbar</a:t>
            </a:r>
            <a:r>
              <a:rPr lang="en-US" sz="20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-right"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</a:t>
            </a:r>
            <a:endParaRPr lang="en-US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style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=</a:t>
            </a:r>
            <a:r>
              <a:rPr lang="en-US" sz="20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"margin:10px"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&gt; 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i="1" dirty="0" err="1" smtClean="0">
                <a:latin typeface="Consolas" pitchFamily="49" charset="0"/>
                <a:cs typeface="Consolas" pitchFamily="49" charset="0"/>
              </a:rPr>
              <a:t>Notifikasi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&lt;span </a:t>
            </a:r>
            <a:r>
              <a:rPr lang="en-US" sz="20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class="badge"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000" b="1" i="1" dirty="0">
                <a:latin typeface="Consolas" pitchFamily="49" charset="0"/>
                <a:cs typeface="Consolas" pitchFamily="49" charset="0"/>
              </a:rPr>
              <a:t>24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&lt;/span&gt;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endParaRPr lang="en-US" sz="2000" dirty="0">
              <a:latin typeface="Consolas" pitchFamily="49" charset="0"/>
              <a:cs typeface="Consolas" pitchFamily="49" charset="0"/>
            </a:endParaRP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div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nav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body&gt;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997669" y="-31532"/>
            <a:ext cx="3657602" cy="14346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b="1" dirty="0" err="1" smtClean="0">
                <a:solidFill>
                  <a:srgbClr val="009696"/>
                </a:solidFill>
              </a:rPr>
              <a:t>Navbar</a:t>
            </a:r>
            <a:r>
              <a:rPr lang="en-US" b="1" dirty="0">
                <a:solidFill>
                  <a:srgbClr val="009696"/>
                </a:solidFill>
              </a:rPr>
              <a:t> </a:t>
            </a:r>
            <a:endParaRPr lang="en-US" b="1" dirty="0" smtClean="0">
              <a:solidFill>
                <a:srgbClr val="009696"/>
              </a:solidFill>
            </a:endParaRPr>
          </a:p>
          <a:p>
            <a:pPr algn="r"/>
            <a:r>
              <a:rPr lang="en-US" sz="2800" i="1" dirty="0" smtClean="0">
                <a:solidFill>
                  <a:srgbClr val="009696"/>
                </a:solidFill>
              </a:rPr>
              <a:t>Badge &amp; Label</a:t>
            </a:r>
            <a:endParaRPr lang="en-US" sz="1800" i="1" dirty="0" smtClean="0">
              <a:solidFill>
                <a:srgbClr val="009696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52" t="8405" r="25117" b="76882"/>
          <a:stretch/>
        </p:blipFill>
        <p:spPr bwMode="auto">
          <a:xfrm>
            <a:off x="4491628" y="5234152"/>
            <a:ext cx="4274005" cy="1261242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49321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78367" y="630619"/>
            <a:ext cx="4382819" cy="5675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rgbClr val="009696"/>
                </a:solidFill>
                <a:cs typeface="Consolas" pitchFamily="49" charset="0"/>
              </a:rPr>
              <a:t>On large screen browser:</a:t>
            </a:r>
            <a:endParaRPr lang="en-US" sz="2400" i="1" dirty="0">
              <a:solidFill>
                <a:srgbClr val="009696"/>
              </a:solidFill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997669" y="-31532"/>
            <a:ext cx="3657602" cy="11824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b="1" dirty="0" smtClean="0">
                <a:solidFill>
                  <a:srgbClr val="009696"/>
                </a:solidFill>
              </a:rPr>
              <a:t>Mobile </a:t>
            </a:r>
            <a:r>
              <a:rPr lang="en-US" b="1" dirty="0" err="1" smtClean="0">
                <a:solidFill>
                  <a:srgbClr val="009696"/>
                </a:solidFill>
              </a:rPr>
              <a:t>Navbar</a:t>
            </a:r>
            <a:r>
              <a:rPr lang="en-US" b="1" dirty="0" smtClean="0">
                <a:solidFill>
                  <a:srgbClr val="009696"/>
                </a:solidFill>
              </a:rPr>
              <a:t>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4" t="11854" r="21240" b="78450"/>
          <a:stretch/>
        </p:blipFill>
        <p:spPr bwMode="auto">
          <a:xfrm>
            <a:off x="173409" y="1245473"/>
            <a:ext cx="8844455" cy="67792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" t="12393" r="69993" b="32004"/>
          <a:stretch/>
        </p:blipFill>
        <p:spPr bwMode="auto">
          <a:xfrm>
            <a:off x="1387376" y="2790495"/>
            <a:ext cx="3720662" cy="4067505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213947" y="2207173"/>
            <a:ext cx="4067518" cy="5675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rgbClr val="009696"/>
                </a:solidFill>
                <a:cs typeface="Consolas" pitchFamily="49" charset="0"/>
              </a:rPr>
              <a:t>On small screen browser:</a:t>
            </a:r>
            <a:endParaRPr lang="en-US" sz="2400" i="1" dirty="0">
              <a:solidFill>
                <a:srgbClr val="009696"/>
              </a:solidFill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464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94133" y="551789"/>
            <a:ext cx="8607983" cy="5943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&lt;body&gt;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400" dirty="0" err="1">
                <a:latin typeface="Consolas" pitchFamily="49" charset="0"/>
                <a:cs typeface="Consolas" pitchFamily="49" charset="0"/>
              </a:rPr>
              <a:t>nav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400" dirty="0" err="1">
                <a:latin typeface="Consolas" pitchFamily="49" charset="0"/>
                <a:cs typeface="Consolas" pitchFamily="49" charset="0"/>
              </a:rPr>
              <a:t>navbar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err="1">
                <a:latin typeface="Consolas" pitchFamily="49" charset="0"/>
                <a:cs typeface="Consolas" pitchFamily="49" charset="0"/>
              </a:rPr>
              <a:t>navbar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-default"&gt;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&lt;div class="container"&gt;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 class="</a:t>
            </a:r>
            <a:r>
              <a:rPr lang="en-US" sz="2400" dirty="0" err="1">
                <a:latin typeface="Consolas" pitchFamily="49" charset="0"/>
                <a:cs typeface="Consolas" pitchFamily="49" charset="0"/>
              </a:rPr>
              <a:t>navbar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-header"&gt;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a </a:t>
            </a:r>
            <a:r>
              <a:rPr lang="en-US" sz="2400" dirty="0" err="1">
                <a:latin typeface="Consolas" pitchFamily="49" charset="0"/>
                <a:cs typeface="Consolas" pitchFamily="49" charset="0"/>
              </a:rPr>
              <a:t>href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="#" class="</a:t>
            </a:r>
            <a:r>
              <a:rPr lang="en-US" sz="2400" dirty="0" err="1">
                <a:latin typeface="Consolas" pitchFamily="49" charset="0"/>
                <a:cs typeface="Consolas" pitchFamily="49" charset="0"/>
              </a:rPr>
              <a:t>navbar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-brand"&gt;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400" dirty="0" err="1">
                <a:latin typeface="Consolas" pitchFamily="49" charset="0"/>
                <a:cs typeface="Consolas" pitchFamily="49" charset="0"/>
              </a:rPr>
              <a:t>img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err="1">
                <a:latin typeface="Consolas" pitchFamily="49" charset="0"/>
                <a:cs typeface="Consolas" pitchFamily="49" charset="0"/>
              </a:rPr>
              <a:t>src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="</a:t>
            </a:r>
            <a:r>
              <a:rPr lang="en-US" sz="2400" dirty="0" err="1">
                <a:latin typeface="Consolas" pitchFamily="49" charset="0"/>
                <a:cs typeface="Consolas" pitchFamily="49" charset="0"/>
              </a:rPr>
              <a:t>gbr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/lin2.png" width="25px"&gt;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a&gt;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2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button class=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navbar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-toggle collapsed"</a:t>
            </a:r>
            <a:r>
              <a:rPr lang="en-US" sz="2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endParaRPr lang="en-US" sz="2400" dirty="0" smtClean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data-toggle</a:t>
            </a:r>
            <a:r>
              <a:rPr lang="en-US" sz="2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"collapse"</a:t>
            </a:r>
            <a:r>
              <a:rPr lang="en-US" sz="2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data-target=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"#</a:t>
            </a:r>
            <a:r>
              <a:rPr lang="en-US" sz="24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lintang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span class=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"icon-bar"</a:t>
            </a:r>
            <a:r>
              <a:rPr lang="en-US" sz="2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&gt;&lt;/span&gt;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span class=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"icon-bar"</a:t>
            </a:r>
            <a:r>
              <a:rPr lang="en-US" sz="2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&gt;&lt;/span&gt;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span class=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"icon-bar"</a:t>
            </a:r>
            <a:r>
              <a:rPr lang="en-US" sz="2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&gt;&lt;/span&gt;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button&gt;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&lt;/div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2400" dirty="0">
                <a:latin typeface="Consolas" pitchFamily="49" charset="0"/>
                <a:cs typeface="Consolas" pitchFamily="49" charset="0"/>
              </a:rPr>
            </a:br>
            <a:endParaRPr lang="en-US" sz="2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2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"collapse </a:t>
            </a:r>
            <a:r>
              <a:rPr lang="en-US" sz="24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navbar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-collapse"</a:t>
            </a:r>
            <a:r>
              <a:rPr lang="en-US" sz="2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id=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lintang</a:t>
            </a:r>
            <a:r>
              <a:rPr lang="en-US" sz="24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&gt;</a:t>
            </a:r>
            <a:endParaRPr lang="en-US" sz="2400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878317" y="-31532"/>
            <a:ext cx="4776954" cy="11824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b="1" dirty="0" smtClean="0">
                <a:solidFill>
                  <a:srgbClr val="009696"/>
                </a:solidFill>
              </a:rPr>
              <a:t>Mobile </a:t>
            </a:r>
            <a:r>
              <a:rPr lang="en-US" b="1" dirty="0" err="1" smtClean="0">
                <a:solidFill>
                  <a:srgbClr val="009696"/>
                </a:solidFill>
              </a:rPr>
              <a:t>Navbar</a:t>
            </a:r>
            <a:r>
              <a:rPr lang="en-US" b="1" dirty="0" smtClean="0">
                <a:solidFill>
                  <a:srgbClr val="009696"/>
                </a:solidFill>
              </a:rPr>
              <a:t> </a:t>
            </a:r>
            <a:r>
              <a:rPr lang="en-US" i="1" dirty="0" smtClean="0">
                <a:solidFill>
                  <a:srgbClr val="009696"/>
                </a:solidFill>
              </a:rPr>
              <a:t>#1</a:t>
            </a:r>
            <a:r>
              <a:rPr lang="en-US" b="1" dirty="0" smtClean="0">
                <a:solidFill>
                  <a:srgbClr val="00969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63025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1431" y="819803"/>
            <a:ext cx="8607983" cy="55336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3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300" dirty="0" err="1">
                <a:latin typeface="Consolas" pitchFamily="49" charset="0"/>
                <a:cs typeface="Consolas" pitchFamily="49" charset="0"/>
              </a:rPr>
              <a:t>ul</a:t>
            </a:r>
            <a:r>
              <a:rPr lang="en-US" sz="2300" dirty="0"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300" dirty="0" err="1">
                <a:latin typeface="Consolas" pitchFamily="49" charset="0"/>
                <a:cs typeface="Consolas" pitchFamily="49" charset="0"/>
              </a:rPr>
              <a:t>nav</a:t>
            </a:r>
            <a:r>
              <a:rPr lang="en-US" sz="23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dirty="0" err="1">
                <a:latin typeface="Consolas" pitchFamily="49" charset="0"/>
                <a:cs typeface="Consolas" pitchFamily="49" charset="0"/>
              </a:rPr>
              <a:t>navbar-nav</a:t>
            </a:r>
            <a:r>
              <a:rPr lang="en-US" sz="2300" dirty="0">
                <a:latin typeface="Consolas" pitchFamily="49" charset="0"/>
                <a:cs typeface="Consolas" pitchFamily="49" charset="0"/>
              </a:rPr>
              <a:t>"&gt;</a:t>
            </a:r>
          </a:p>
          <a:p>
            <a:r>
              <a:rPr lang="en-US" sz="2300" dirty="0" smtClean="0"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300" dirty="0">
                <a:latin typeface="Consolas" pitchFamily="49" charset="0"/>
                <a:cs typeface="Consolas" pitchFamily="49" charset="0"/>
              </a:rPr>
              <a:t>li&gt;&lt;a </a:t>
            </a:r>
            <a:r>
              <a:rPr lang="en-US" sz="2300" dirty="0" err="1">
                <a:latin typeface="Consolas" pitchFamily="49" charset="0"/>
                <a:cs typeface="Consolas" pitchFamily="49" charset="0"/>
              </a:rPr>
              <a:t>href</a:t>
            </a:r>
            <a:r>
              <a:rPr lang="en-US" sz="2300" dirty="0">
                <a:latin typeface="Consolas" pitchFamily="49" charset="0"/>
                <a:cs typeface="Consolas" pitchFamily="49" charset="0"/>
              </a:rPr>
              <a:t>="#"&gt;</a:t>
            </a:r>
            <a:r>
              <a:rPr lang="en-US" sz="2300" b="1" i="1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Beranda</a:t>
            </a:r>
            <a:r>
              <a:rPr lang="en-US" sz="2300" dirty="0">
                <a:latin typeface="Consolas" pitchFamily="49" charset="0"/>
                <a:cs typeface="Consolas" pitchFamily="49" charset="0"/>
              </a:rPr>
              <a:t>&lt;/a&gt;&lt;/li&gt;</a:t>
            </a:r>
          </a:p>
          <a:p>
            <a:r>
              <a:rPr lang="en-US" sz="2300" dirty="0" smtClean="0"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300" dirty="0">
                <a:latin typeface="Consolas" pitchFamily="49" charset="0"/>
                <a:cs typeface="Consolas" pitchFamily="49" charset="0"/>
              </a:rPr>
              <a:t>li&gt;&lt;a </a:t>
            </a:r>
            <a:r>
              <a:rPr lang="en-US" sz="2300" dirty="0" err="1">
                <a:latin typeface="Consolas" pitchFamily="49" charset="0"/>
                <a:cs typeface="Consolas" pitchFamily="49" charset="0"/>
              </a:rPr>
              <a:t>href</a:t>
            </a:r>
            <a:r>
              <a:rPr lang="en-US" sz="2300" dirty="0">
                <a:latin typeface="Consolas" pitchFamily="49" charset="0"/>
                <a:cs typeface="Consolas" pitchFamily="49" charset="0"/>
              </a:rPr>
              <a:t>="#"&gt;</a:t>
            </a:r>
            <a:r>
              <a:rPr lang="en-US" sz="2300" b="1" i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Blog</a:t>
            </a:r>
            <a:r>
              <a:rPr lang="en-US" sz="2300" dirty="0">
                <a:latin typeface="Consolas" pitchFamily="49" charset="0"/>
                <a:cs typeface="Consolas" pitchFamily="49" charset="0"/>
              </a:rPr>
              <a:t>&lt;/a&gt;&lt;/li&gt;</a:t>
            </a:r>
          </a:p>
          <a:p>
            <a:r>
              <a:rPr lang="en-US" sz="2300" dirty="0" smtClean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300" dirty="0" err="1">
                <a:latin typeface="Consolas" pitchFamily="49" charset="0"/>
                <a:cs typeface="Consolas" pitchFamily="49" charset="0"/>
              </a:rPr>
              <a:t>ul</a:t>
            </a:r>
            <a:r>
              <a:rPr lang="en-US" sz="23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endParaRPr lang="en-US" sz="2300" dirty="0">
              <a:latin typeface="Consolas" pitchFamily="49" charset="0"/>
              <a:cs typeface="Consolas" pitchFamily="49" charset="0"/>
            </a:endParaRPr>
          </a:p>
          <a:p>
            <a:r>
              <a:rPr lang="en-US" sz="2300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300" dirty="0">
                <a:latin typeface="Consolas" pitchFamily="49" charset="0"/>
                <a:cs typeface="Consolas" pitchFamily="49" charset="0"/>
              </a:rPr>
              <a:t>button class="</a:t>
            </a:r>
            <a:r>
              <a:rPr lang="en-US" sz="2300" dirty="0" err="1">
                <a:latin typeface="Consolas" pitchFamily="49" charset="0"/>
                <a:cs typeface="Consolas" pitchFamily="49" charset="0"/>
              </a:rPr>
              <a:t>btn</a:t>
            </a:r>
            <a:r>
              <a:rPr lang="en-US" sz="23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dirty="0" err="1">
                <a:latin typeface="Consolas" pitchFamily="49" charset="0"/>
                <a:cs typeface="Consolas" pitchFamily="49" charset="0"/>
              </a:rPr>
              <a:t>btn</a:t>
            </a:r>
            <a:r>
              <a:rPr lang="en-US" sz="2300" dirty="0">
                <a:latin typeface="Consolas" pitchFamily="49" charset="0"/>
                <a:cs typeface="Consolas" pitchFamily="49" charset="0"/>
              </a:rPr>
              <a:t>-primary </a:t>
            </a:r>
            <a:r>
              <a:rPr lang="en-US" sz="2300" dirty="0" err="1">
                <a:latin typeface="Consolas" pitchFamily="49" charset="0"/>
                <a:cs typeface="Consolas" pitchFamily="49" charset="0"/>
              </a:rPr>
              <a:t>navbar-btn</a:t>
            </a:r>
            <a:r>
              <a:rPr lang="en-US" sz="2300" dirty="0">
                <a:latin typeface="Consolas" pitchFamily="49" charset="0"/>
                <a:cs typeface="Consolas" pitchFamily="49" charset="0"/>
              </a:rPr>
              <a:t> </a:t>
            </a:r>
            <a:endParaRPr lang="en-US" sz="23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2300" dirty="0" err="1" smtClean="0">
                <a:latin typeface="Consolas" pitchFamily="49" charset="0"/>
                <a:cs typeface="Consolas" pitchFamily="49" charset="0"/>
              </a:rPr>
              <a:t>navbar</a:t>
            </a:r>
            <a:r>
              <a:rPr lang="en-US" sz="2300" dirty="0" smtClean="0">
                <a:latin typeface="Consolas" pitchFamily="49" charset="0"/>
                <a:cs typeface="Consolas" pitchFamily="49" charset="0"/>
              </a:rPr>
              <a:t>-right</a:t>
            </a:r>
            <a:r>
              <a:rPr lang="en-US" sz="2300" dirty="0">
                <a:latin typeface="Consolas" pitchFamily="49" charset="0"/>
                <a:cs typeface="Consolas" pitchFamily="49" charset="0"/>
              </a:rPr>
              <a:t>" </a:t>
            </a:r>
            <a:endParaRPr lang="en-US" sz="23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2300" dirty="0" smtClean="0">
                <a:latin typeface="Consolas" pitchFamily="49" charset="0"/>
                <a:cs typeface="Consolas" pitchFamily="49" charset="0"/>
              </a:rPr>
              <a:t>style</a:t>
            </a:r>
            <a:r>
              <a:rPr lang="en-US" sz="2300" dirty="0">
                <a:latin typeface="Consolas" pitchFamily="49" charset="0"/>
                <a:cs typeface="Consolas" pitchFamily="49" charset="0"/>
              </a:rPr>
              <a:t>="margin:10px"&gt; </a:t>
            </a:r>
          </a:p>
          <a:p>
            <a:r>
              <a:rPr lang="en-US" sz="2300" b="1" i="1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Pesan</a:t>
            </a:r>
            <a:r>
              <a:rPr lang="en-US" sz="2300" dirty="0">
                <a:latin typeface="Consolas" pitchFamily="49" charset="0"/>
                <a:cs typeface="Consolas" pitchFamily="49" charset="0"/>
              </a:rPr>
              <a:t> &lt;span class="label label-danger"&gt;</a:t>
            </a:r>
            <a:r>
              <a:rPr lang="en-US" sz="2300" b="1" i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en-US" sz="2300" dirty="0">
                <a:latin typeface="Consolas" pitchFamily="49" charset="0"/>
                <a:cs typeface="Consolas" pitchFamily="49" charset="0"/>
              </a:rPr>
              <a:t>&lt;/span&gt;</a:t>
            </a:r>
          </a:p>
          <a:p>
            <a:r>
              <a:rPr lang="en-US" sz="2300" dirty="0">
                <a:latin typeface="Consolas" pitchFamily="49" charset="0"/>
                <a:cs typeface="Consolas" pitchFamily="49" charset="0"/>
              </a:rPr>
              <a:t>&lt;/button&gt;</a:t>
            </a:r>
          </a:p>
          <a:p>
            <a:r>
              <a:rPr lang="en-US" sz="23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2300" dirty="0">
                <a:latin typeface="Consolas" pitchFamily="49" charset="0"/>
                <a:cs typeface="Consolas" pitchFamily="49" charset="0"/>
              </a:rPr>
            </a:br>
            <a:r>
              <a:rPr lang="en-US" sz="2300" dirty="0">
                <a:latin typeface="Consolas" pitchFamily="49" charset="0"/>
                <a:cs typeface="Consolas" pitchFamily="49" charset="0"/>
              </a:rPr>
              <a:t>&lt;button class="</a:t>
            </a:r>
            <a:r>
              <a:rPr lang="en-US" sz="2300" dirty="0" err="1">
                <a:latin typeface="Consolas" pitchFamily="49" charset="0"/>
                <a:cs typeface="Consolas" pitchFamily="49" charset="0"/>
              </a:rPr>
              <a:t>btn</a:t>
            </a:r>
            <a:r>
              <a:rPr lang="en-US" sz="23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dirty="0" err="1">
                <a:latin typeface="Consolas" pitchFamily="49" charset="0"/>
                <a:cs typeface="Consolas" pitchFamily="49" charset="0"/>
              </a:rPr>
              <a:t>btn</a:t>
            </a:r>
            <a:r>
              <a:rPr lang="en-US" sz="2300" dirty="0">
                <a:latin typeface="Consolas" pitchFamily="49" charset="0"/>
                <a:cs typeface="Consolas" pitchFamily="49" charset="0"/>
              </a:rPr>
              <a:t>-primary </a:t>
            </a:r>
            <a:r>
              <a:rPr lang="en-US" sz="2300" dirty="0" err="1">
                <a:latin typeface="Consolas" pitchFamily="49" charset="0"/>
                <a:cs typeface="Consolas" pitchFamily="49" charset="0"/>
              </a:rPr>
              <a:t>navbar-btn</a:t>
            </a:r>
            <a:r>
              <a:rPr lang="en-US" sz="2300" dirty="0">
                <a:latin typeface="Consolas" pitchFamily="49" charset="0"/>
                <a:cs typeface="Consolas" pitchFamily="49" charset="0"/>
              </a:rPr>
              <a:t> </a:t>
            </a:r>
            <a:endParaRPr lang="en-US" sz="23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2300" dirty="0" err="1" smtClean="0">
                <a:latin typeface="Consolas" pitchFamily="49" charset="0"/>
                <a:cs typeface="Consolas" pitchFamily="49" charset="0"/>
              </a:rPr>
              <a:t>navbar</a:t>
            </a:r>
            <a:r>
              <a:rPr lang="en-US" sz="2300" dirty="0" smtClean="0">
                <a:latin typeface="Consolas" pitchFamily="49" charset="0"/>
                <a:cs typeface="Consolas" pitchFamily="49" charset="0"/>
              </a:rPr>
              <a:t>-right</a:t>
            </a:r>
            <a:r>
              <a:rPr lang="en-US" sz="2300" dirty="0">
                <a:latin typeface="Consolas" pitchFamily="49" charset="0"/>
                <a:cs typeface="Consolas" pitchFamily="49" charset="0"/>
              </a:rPr>
              <a:t>" </a:t>
            </a:r>
            <a:endParaRPr lang="en-US" sz="23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2300" dirty="0" smtClean="0">
                <a:latin typeface="Consolas" pitchFamily="49" charset="0"/>
                <a:cs typeface="Consolas" pitchFamily="49" charset="0"/>
              </a:rPr>
              <a:t>style</a:t>
            </a:r>
            <a:r>
              <a:rPr lang="en-US" sz="2300" dirty="0">
                <a:latin typeface="Consolas" pitchFamily="49" charset="0"/>
                <a:cs typeface="Consolas" pitchFamily="49" charset="0"/>
              </a:rPr>
              <a:t>="margin:10px"&gt; </a:t>
            </a:r>
          </a:p>
          <a:p>
            <a:r>
              <a:rPr lang="en-US" sz="2300" b="1" i="1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Notifikasi</a:t>
            </a:r>
            <a:r>
              <a:rPr lang="en-US" sz="2300" dirty="0">
                <a:latin typeface="Consolas" pitchFamily="49" charset="0"/>
                <a:cs typeface="Consolas" pitchFamily="49" charset="0"/>
              </a:rPr>
              <a:t> &lt;span class="badge"&gt;</a:t>
            </a:r>
            <a:r>
              <a:rPr lang="en-US" sz="2300" b="1" i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24</a:t>
            </a:r>
            <a:r>
              <a:rPr lang="en-US" sz="2300" dirty="0">
                <a:latin typeface="Consolas" pitchFamily="49" charset="0"/>
                <a:cs typeface="Consolas" pitchFamily="49" charset="0"/>
              </a:rPr>
              <a:t>&lt;/span&gt;</a:t>
            </a:r>
          </a:p>
          <a:p>
            <a:r>
              <a:rPr lang="en-US" sz="2300" dirty="0">
                <a:latin typeface="Consolas" pitchFamily="49" charset="0"/>
                <a:cs typeface="Consolas" pitchFamily="49" charset="0"/>
              </a:rPr>
              <a:t>&lt;/button&gt;</a:t>
            </a:r>
          </a:p>
          <a:p>
            <a:r>
              <a:rPr lang="en-US" sz="23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2300" dirty="0">
                <a:latin typeface="Consolas" pitchFamily="49" charset="0"/>
                <a:cs typeface="Consolas" pitchFamily="49" charset="0"/>
              </a:rPr>
            </a:br>
            <a:r>
              <a:rPr lang="en-US" sz="2300" dirty="0">
                <a:latin typeface="Consolas" pitchFamily="49" charset="0"/>
                <a:cs typeface="Consolas" pitchFamily="49" charset="0"/>
              </a:rPr>
              <a:t>&lt;/div</a:t>
            </a:r>
            <a:r>
              <a:rPr lang="en-US" sz="2300" dirty="0" smtClean="0"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300" dirty="0">
                <a:latin typeface="Consolas" pitchFamily="49" charset="0"/>
                <a:cs typeface="Consolas" pitchFamily="49" charset="0"/>
              </a:rPr>
              <a:t>div</a:t>
            </a:r>
            <a:r>
              <a:rPr lang="en-US" sz="2300" dirty="0" smtClean="0"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300" dirty="0" err="1">
                <a:latin typeface="Consolas" pitchFamily="49" charset="0"/>
                <a:cs typeface="Consolas" pitchFamily="49" charset="0"/>
              </a:rPr>
              <a:t>nav</a:t>
            </a:r>
            <a:r>
              <a:rPr lang="en-US" sz="2300" dirty="0" smtClean="0"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300" dirty="0">
                <a:latin typeface="Consolas" pitchFamily="49" charset="0"/>
                <a:cs typeface="Consolas" pitchFamily="49" charset="0"/>
              </a:rPr>
              <a:t>body&gt;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925615" y="-157660"/>
            <a:ext cx="4776954" cy="11824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b="1" dirty="0" smtClean="0">
                <a:solidFill>
                  <a:srgbClr val="009696"/>
                </a:solidFill>
              </a:rPr>
              <a:t>Mobile </a:t>
            </a:r>
            <a:r>
              <a:rPr lang="en-US" b="1" dirty="0" err="1" smtClean="0">
                <a:solidFill>
                  <a:srgbClr val="009696"/>
                </a:solidFill>
              </a:rPr>
              <a:t>Navbar</a:t>
            </a:r>
            <a:r>
              <a:rPr lang="en-US" b="1" dirty="0" smtClean="0">
                <a:solidFill>
                  <a:srgbClr val="009696"/>
                </a:solidFill>
              </a:rPr>
              <a:t> </a:t>
            </a:r>
            <a:r>
              <a:rPr lang="en-US" i="1" dirty="0" smtClean="0">
                <a:solidFill>
                  <a:srgbClr val="009696"/>
                </a:solidFill>
              </a:rPr>
              <a:t>#2</a:t>
            </a:r>
            <a:r>
              <a:rPr lang="en-US" b="1" dirty="0" smtClean="0">
                <a:solidFill>
                  <a:srgbClr val="00969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70877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41605" y="646386"/>
            <a:ext cx="8555087" cy="37048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3000" dirty="0">
                <a:latin typeface="Consolas" pitchFamily="49" charset="0"/>
                <a:cs typeface="Consolas" pitchFamily="49" charset="0"/>
              </a:rPr>
              <a:t>&lt;body&gt;</a:t>
            </a:r>
          </a:p>
          <a:p>
            <a:r>
              <a:rPr lang="en-US" sz="3000" dirty="0" smtClean="0"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000" dirty="0"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30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30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jumbotron</a:t>
            </a:r>
            <a:r>
              <a:rPr lang="en-US" sz="30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30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3000" dirty="0" smtClean="0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3000" dirty="0"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30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"container"</a:t>
            </a:r>
            <a:r>
              <a:rPr lang="en-US" sz="30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3000" dirty="0" smtClean="0"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3000" dirty="0">
                <a:latin typeface="Consolas" pitchFamily="49" charset="0"/>
                <a:cs typeface="Consolas" pitchFamily="49" charset="0"/>
              </a:rPr>
              <a:t>h1&gt;</a:t>
            </a:r>
            <a:r>
              <a:rPr lang="en-US" sz="3000" b="1" i="1" dirty="0" err="1">
                <a:latin typeface="Consolas" pitchFamily="49" charset="0"/>
                <a:cs typeface="Consolas" pitchFamily="49" charset="0"/>
              </a:rPr>
              <a:t>Ini</a:t>
            </a:r>
            <a:r>
              <a:rPr lang="en-US" sz="3000" b="1" i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i="1" dirty="0" err="1">
                <a:latin typeface="Consolas" pitchFamily="49" charset="0"/>
                <a:cs typeface="Consolas" pitchFamily="49" charset="0"/>
              </a:rPr>
              <a:t>Jumbotron</a:t>
            </a:r>
            <a:r>
              <a:rPr lang="en-US" sz="3000" dirty="0">
                <a:latin typeface="Consolas" pitchFamily="49" charset="0"/>
                <a:cs typeface="Consolas" pitchFamily="49" charset="0"/>
              </a:rPr>
              <a:t>&lt;/h1&gt;</a:t>
            </a:r>
          </a:p>
          <a:p>
            <a:r>
              <a:rPr lang="en-US" sz="3000" dirty="0" smtClean="0"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3000" dirty="0">
                <a:latin typeface="Consolas" pitchFamily="49" charset="0"/>
                <a:cs typeface="Consolas" pitchFamily="49" charset="0"/>
              </a:rPr>
              <a:t>p&gt;</a:t>
            </a:r>
            <a:r>
              <a:rPr lang="en-US" sz="3000" b="1" i="1" dirty="0" err="1">
                <a:latin typeface="Consolas" pitchFamily="49" charset="0"/>
                <a:cs typeface="Consolas" pitchFamily="49" charset="0"/>
              </a:rPr>
              <a:t>Lorem</a:t>
            </a:r>
            <a:r>
              <a:rPr lang="en-US" sz="3000" b="1" i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i="1" dirty="0" err="1">
                <a:latin typeface="Consolas" pitchFamily="49" charset="0"/>
                <a:cs typeface="Consolas" pitchFamily="49" charset="0"/>
              </a:rPr>
              <a:t>ipsum</a:t>
            </a:r>
            <a:r>
              <a:rPr lang="en-US" sz="3000" b="1" i="1" dirty="0">
                <a:latin typeface="Consolas" pitchFamily="49" charset="0"/>
                <a:cs typeface="Consolas" pitchFamily="49" charset="0"/>
              </a:rPr>
              <a:t> dolor </a:t>
            </a:r>
            <a:r>
              <a:rPr lang="en-US" sz="3000" b="1" i="1" dirty="0" smtClean="0">
                <a:latin typeface="Consolas" pitchFamily="49" charset="0"/>
                <a:cs typeface="Consolas" pitchFamily="49" charset="0"/>
              </a:rPr>
              <a:t>sit.</a:t>
            </a:r>
            <a:r>
              <a:rPr lang="en-US" sz="3000" dirty="0" smtClean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3000" dirty="0">
                <a:latin typeface="Consolas" pitchFamily="49" charset="0"/>
                <a:cs typeface="Consolas" pitchFamily="49" charset="0"/>
              </a:rPr>
              <a:t>p&gt;</a:t>
            </a:r>
          </a:p>
          <a:p>
            <a:r>
              <a:rPr lang="en-US" sz="3000" dirty="0" smtClean="0"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30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3000" dirty="0" smtClean="0"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30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3000" dirty="0">
                <a:latin typeface="Consolas" pitchFamily="49" charset="0"/>
                <a:cs typeface="Consolas" pitchFamily="49" charset="0"/>
              </a:rPr>
              <a:t>&lt;/body&gt;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56687" y="-15766"/>
            <a:ext cx="4398583" cy="104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b="1" dirty="0" err="1" smtClean="0">
                <a:solidFill>
                  <a:srgbClr val="009696"/>
                </a:solidFill>
              </a:rPr>
              <a:t>Jumbotron</a:t>
            </a:r>
            <a:endParaRPr lang="en-US" sz="2400" i="1" dirty="0" smtClean="0">
              <a:solidFill>
                <a:srgbClr val="009696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067"/>
          <a:stretch/>
        </p:blipFill>
        <p:spPr bwMode="auto">
          <a:xfrm>
            <a:off x="541606" y="4351271"/>
            <a:ext cx="8241734" cy="2128345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29654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31501"/>
            <a:ext cx="9143999" cy="1497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4000" b="1" dirty="0" smtClean="0">
                <a:solidFill>
                  <a:srgbClr val="009696"/>
                </a:solidFill>
              </a:rPr>
              <a:t>Containers</a:t>
            </a:r>
            <a:endParaRPr lang="en-US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46843" y="1466190"/>
            <a:ext cx="7923700" cy="47927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marL="342900" indent="-342900" algn="just">
              <a:buBlip>
                <a:blip r:embed="rId2"/>
              </a:buBlip>
            </a:pPr>
            <a:r>
              <a:rPr lang="en-US" sz="2400" i="1" dirty="0" smtClean="0">
                <a:solidFill>
                  <a:srgbClr val="009696"/>
                </a:solidFill>
              </a:rPr>
              <a:t>Containers</a:t>
            </a:r>
            <a:r>
              <a:rPr lang="en-US" sz="2400" dirty="0" smtClean="0"/>
              <a:t> surround the whole section of rows &amp; columns. Rows represent a horizontal line of elements, and columns represent the horizontal space that element take up in a row.</a:t>
            </a:r>
          </a:p>
          <a:p>
            <a:pPr marL="342900" indent="-342900" algn="just">
              <a:buBlip>
                <a:blip r:embed="rId2"/>
              </a:buBlip>
            </a:pPr>
            <a:endParaRPr lang="en-US" sz="2400" dirty="0"/>
          </a:p>
          <a:p>
            <a:pPr marL="342900" indent="-342900" algn="just">
              <a:buBlip>
                <a:blip r:embed="rId2"/>
              </a:buBlip>
            </a:pPr>
            <a:r>
              <a:rPr lang="en-US" sz="2400" i="1" dirty="0" smtClean="0">
                <a:solidFill>
                  <a:srgbClr val="009696"/>
                </a:solidFill>
              </a:rPr>
              <a:t>Fixed Container: </a:t>
            </a:r>
            <a:r>
              <a:rPr lang="en-US" sz="2400" dirty="0" smtClean="0"/>
              <a:t>has a fixed width, which changes at certain breakpoints &amp; has built-in padding of 15px all the way around.</a:t>
            </a:r>
          </a:p>
          <a:p>
            <a:pPr marL="342900" indent="-342900" algn="just">
              <a:buBlip>
                <a:blip r:embed="rId2"/>
              </a:buBlip>
            </a:pPr>
            <a:endParaRPr lang="en-US" sz="2400" dirty="0"/>
          </a:p>
          <a:p>
            <a:pPr marL="342900" indent="-342900" algn="just">
              <a:buBlip>
                <a:blip r:embed="rId2"/>
              </a:buBlip>
            </a:pPr>
            <a:r>
              <a:rPr lang="en-US" sz="2400" i="1" dirty="0" smtClean="0">
                <a:solidFill>
                  <a:srgbClr val="009696"/>
                </a:solidFill>
              </a:rPr>
              <a:t>Fluid Container:</a:t>
            </a:r>
            <a:r>
              <a:rPr lang="en-US" sz="2400" dirty="0" smtClean="0"/>
              <a:t> </a:t>
            </a:r>
            <a:r>
              <a:rPr lang="en-US" sz="2400" dirty="0"/>
              <a:t>has a </a:t>
            </a:r>
            <a:r>
              <a:rPr lang="en-US" sz="2400" dirty="0" smtClean="0"/>
              <a:t>fluid </a:t>
            </a:r>
            <a:r>
              <a:rPr lang="en-US" sz="2400" dirty="0"/>
              <a:t>width, which </a:t>
            </a:r>
            <a:r>
              <a:rPr lang="en-US" sz="2400" dirty="0" smtClean="0"/>
              <a:t>stretches to 100% of it’s parent element &amp; has </a:t>
            </a:r>
            <a:r>
              <a:rPr lang="en-US" sz="2400" dirty="0"/>
              <a:t>built-in padding of 15px all the way around.</a:t>
            </a:r>
          </a:p>
        </p:txBody>
      </p:sp>
      <p:pic>
        <p:nvPicPr>
          <p:cNvPr id="5" name="Picture 2" descr="C:\Users\usr\Downloads\bootstrap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18" y="159168"/>
            <a:ext cx="611795" cy="611795"/>
          </a:xfrm>
          <a:prstGeom prst="rect">
            <a:avLst/>
          </a:prstGeom>
          <a:noFill/>
          <a:effectLst>
            <a:glow rad="228600">
              <a:schemeClr val="bg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8662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0715" y="47292"/>
            <a:ext cx="8812913" cy="66215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&lt;body&gt;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&lt;div class=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"container"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 style=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"padding:100px"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"row"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"col-xs-12"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"panel panel-primary"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"panel-heading"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    &lt;h1&gt;</a:t>
            </a:r>
            <a:r>
              <a:rPr lang="en-US" sz="2400" b="1" i="1" dirty="0" err="1" smtClean="0">
                <a:latin typeface="Consolas" pitchFamily="49" charset="0"/>
                <a:cs typeface="Consolas" pitchFamily="49" charset="0"/>
              </a:rPr>
              <a:t>Ini</a:t>
            </a:r>
            <a:r>
              <a:rPr lang="en-US" sz="2400" b="1" i="1" dirty="0" smtClean="0">
                <a:latin typeface="Consolas" pitchFamily="49" charset="0"/>
                <a:cs typeface="Consolas" pitchFamily="49" charset="0"/>
              </a:rPr>
              <a:t> Panel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h1&gt;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  &lt;/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"panel-body"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    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p&gt;</a:t>
            </a:r>
            <a:r>
              <a:rPr lang="en-US" sz="2400" b="1" i="1" dirty="0" err="1">
                <a:latin typeface="Consolas" pitchFamily="49" charset="0"/>
                <a:cs typeface="Consolas" pitchFamily="49" charset="0"/>
              </a:rPr>
              <a:t>Lorem</a:t>
            </a:r>
            <a:r>
              <a:rPr lang="en-US" sz="2400" b="1" i="1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2400" b="1" i="1" dirty="0" err="1">
                <a:latin typeface="Consolas" pitchFamily="49" charset="0"/>
                <a:cs typeface="Consolas" pitchFamily="49" charset="0"/>
              </a:rPr>
              <a:t>ipsum</a:t>
            </a:r>
            <a:r>
              <a:rPr lang="en-US" sz="2400" b="1" i="1" dirty="0">
                <a:latin typeface="Consolas" pitchFamily="49" charset="0"/>
                <a:cs typeface="Consolas" pitchFamily="49" charset="0"/>
              </a:rPr>
              <a:t> dolor sit </a:t>
            </a:r>
            <a:r>
              <a:rPr lang="en-US" sz="2400" b="1" i="1" dirty="0" err="1" smtClean="0">
                <a:latin typeface="Consolas" pitchFamily="49" charset="0"/>
                <a:cs typeface="Consolas" pitchFamily="49" charset="0"/>
              </a:rPr>
              <a:t>amet</a:t>
            </a:r>
            <a:r>
              <a:rPr lang="en-US" sz="2400" b="1" i="1" dirty="0" smtClean="0">
                <a:latin typeface="Consolas" pitchFamily="49" charset="0"/>
                <a:cs typeface="Consolas" pitchFamily="49" charset="0"/>
              </a:rPr>
              <a:t>.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p&gt;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  &lt;/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&lt;div class=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"panel-footer"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    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a </a:t>
            </a:r>
            <a:r>
              <a:rPr lang="en-US" sz="2400" dirty="0" err="1">
                <a:latin typeface="Consolas" pitchFamily="49" charset="0"/>
                <a:cs typeface="Consolas" pitchFamily="49" charset="0"/>
              </a:rPr>
              <a:t>href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=</a:t>
            </a:r>
            <a:r>
              <a:rPr lang="en-US" sz="2400" b="1" i="1" dirty="0">
                <a:latin typeface="Consolas" pitchFamily="49" charset="0"/>
                <a:cs typeface="Consolas" pitchFamily="49" charset="0"/>
              </a:rPr>
              <a:t>"#"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400" b="1" i="1" dirty="0" err="1">
                <a:latin typeface="Consolas" pitchFamily="49" charset="0"/>
                <a:cs typeface="Consolas" pitchFamily="49" charset="0"/>
              </a:rPr>
              <a:t>Selengkapnya</a:t>
            </a:r>
            <a:r>
              <a:rPr lang="en-US" sz="2400" b="1" i="1" dirty="0">
                <a:latin typeface="Consolas" pitchFamily="49" charset="0"/>
                <a:cs typeface="Consolas" pitchFamily="49" charset="0"/>
              </a:rPr>
              <a:t>...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&lt;/a&gt;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  &lt;/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&gt;</a:t>
            </a:r>
            <a:endParaRPr lang="en-US" sz="2400" dirty="0">
              <a:latin typeface="Consolas" pitchFamily="49" charset="0"/>
              <a:cs typeface="Consolas" pitchFamily="49" charset="0"/>
            </a:endParaRP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&lt;/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&lt;/div&gt;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&lt;/body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&gt;</a:t>
            </a:r>
            <a:endParaRPr lang="en-US" sz="2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75641" y="5129615"/>
            <a:ext cx="2979687" cy="104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4800" b="1" dirty="0" smtClean="0">
                <a:solidFill>
                  <a:srgbClr val="009696"/>
                </a:solidFill>
              </a:rPr>
              <a:t>Panel</a:t>
            </a:r>
            <a:endParaRPr lang="en-US" i="1" dirty="0" smtClean="0">
              <a:solidFill>
                <a:srgbClr val="009696"/>
              </a:solidFill>
            </a:endParaRP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6" t="24030" r="58724" b="47737"/>
          <a:stretch/>
        </p:blipFill>
        <p:spPr bwMode="auto">
          <a:xfrm>
            <a:off x="5155331" y="4654995"/>
            <a:ext cx="3689129" cy="1948693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94537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78541" y="740976"/>
            <a:ext cx="8555087" cy="53918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&lt;body&gt;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carousel"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id=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b="1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iniCarousel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endParaRPr lang="en-US" sz="2400" b="1" dirty="0" smtClean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data-ride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=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"carousel"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"carousel-inner"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4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4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"item active"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        &lt;</a:t>
            </a:r>
            <a:r>
              <a:rPr lang="en-US" sz="24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src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sz="24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b="1" i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gbr</a:t>
            </a:r>
            <a:r>
              <a:rPr lang="en-US" sz="24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/lin1.png"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     &lt;/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4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4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"item"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        &lt;</a:t>
            </a:r>
            <a:r>
              <a:rPr lang="en-US" sz="24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src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sz="24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b="1" i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gbr</a:t>
            </a:r>
            <a:r>
              <a:rPr lang="en-US" sz="24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/lin2.png"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     &lt;/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4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4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"item"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        &lt;</a:t>
            </a:r>
            <a:r>
              <a:rPr lang="en-US" sz="24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src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sz="24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b="1" i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gbr</a:t>
            </a:r>
            <a:r>
              <a:rPr lang="en-US" sz="24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/lin3.png"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     &lt;/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&lt;/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&lt;/div&gt;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&lt;/body&gt;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56687" y="-15766"/>
            <a:ext cx="4398583" cy="104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b="1" dirty="0" smtClean="0">
                <a:solidFill>
                  <a:srgbClr val="009696"/>
                </a:solidFill>
              </a:rPr>
              <a:t>Carousel</a:t>
            </a:r>
            <a:endParaRPr lang="en-US" sz="2400" i="1" dirty="0" smtClean="0">
              <a:solidFill>
                <a:srgbClr val="009696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6" t="14355" r="57499" b="36658"/>
          <a:stretch/>
        </p:blipFill>
        <p:spPr bwMode="auto">
          <a:xfrm>
            <a:off x="6455978" y="3484176"/>
            <a:ext cx="2343960" cy="2380593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83813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15477" y="709444"/>
            <a:ext cx="8555087" cy="53918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&lt;body&gt;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carousel </a:t>
            </a:r>
            <a:r>
              <a:rPr lang="en-US" sz="2400" b="1" i="1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slide</a:t>
            </a:r>
            <a:r>
              <a:rPr lang="en-US" sz="24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id=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b="1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iniCarousel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endParaRPr lang="en-US" sz="2400" b="1" dirty="0" smtClean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data-ride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=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"carousel"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"carousel-inner"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4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4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"item active"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        &lt;</a:t>
            </a:r>
            <a:r>
              <a:rPr lang="en-US" sz="24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src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sz="24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b="1" i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gbr</a:t>
            </a:r>
            <a:r>
              <a:rPr lang="en-US" sz="24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/lin1.png"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     &lt;/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4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4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"item"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        &lt;</a:t>
            </a:r>
            <a:r>
              <a:rPr lang="en-US" sz="24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src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sz="24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b="1" i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gbr</a:t>
            </a:r>
            <a:r>
              <a:rPr lang="en-US" sz="24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/lin2.png"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     &lt;/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4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4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"item"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        &lt;</a:t>
            </a:r>
            <a:r>
              <a:rPr lang="en-US" sz="24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src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sz="24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b="1" i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gbr</a:t>
            </a:r>
            <a:r>
              <a:rPr lang="en-US" sz="24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/lin3.png"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     &lt;/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&lt;/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&lt;/div&gt;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&lt;/body&gt;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56687" y="-15766"/>
            <a:ext cx="4398583" cy="104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b="1" dirty="0" smtClean="0">
                <a:solidFill>
                  <a:srgbClr val="009696"/>
                </a:solidFill>
              </a:rPr>
              <a:t>Carousel Slide</a:t>
            </a:r>
            <a:endParaRPr lang="en-US" sz="2400" i="1" dirty="0" smtClean="0">
              <a:solidFill>
                <a:srgbClr val="009696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" t="14008" r="75039" b="44828"/>
          <a:stretch/>
        </p:blipFill>
        <p:spPr bwMode="auto">
          <a:xfrm>
            <a:off x="6455978" y="2985072"/>
            <a:ext cx="2199292" cy="2210866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81752" y="5277727"/>
            <a:ext cx="1099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Gotham Medium" pitchFamily="2" charset="0"/>
              </a:rPr>
              <a:t>slide</a:t>
            </a:r>
            <a:endParaRPr lang="en-US" sz="2800" dirty="0">
              <a:solidFill>
                <a:srgbClr val="C00000"/>
              </a:solidFill>
              <a:latin typeface="Gotham Medium" pitchFamily="2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6534808" y="5602401"/>
            <a:ext cx="1099646" cy="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3822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4753" y="646386"/>
            <a:ext cx="8555087" cy="52341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&lt;body&gt;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carousel slide"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id=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b="1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iniCarousel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endParaRPr lang="en-US" sz="2400" b="1" dirty="0" smtClean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data-ride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=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"carousel"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"carousel-inner"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4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4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"item active"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        &lt;</a:t>
            </a:r>
            <a:r>
              <a:rPr lang="en-US" sz="24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src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sz="24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b="1" i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gbr</a:t>
            </a:r>
            <a:r>
              <a:rPr lang="en-US" sz="24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/lin1.png</a:t>
            </a:r>
            <a:r>
              <a:rPr lang="en-US" sz="2400" b="1" i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400" b="1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&lt;div class=</a:t>
            </a:r>
            <a:r>
              <a:rPr lang="en-US" sz="2400" b="1" i="1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"carousel-caption"</a:t>
            </a:r>
            <a:r>
              <a:rPr lang="en-US" sz="2400" b="1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b="1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           &lt;h2&gt; </a:t>
            </a:r>
            <a:r>
              <a:rPr lang="en-US" sz="2400" b="1" i="1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Halo </a:t>
            </a:r>
            <a:r>
              <a:rPr lang="en-US" sz="2400" b="1" i="1" dirty="0" err="1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Dunia</a:t>
            </a:r>
            <a:r>
              <a:rPr lang="en-US" sz="2400" b="1" i="1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! </a:t>
            </a:r>
            <a:r>
              <a:rPr lang="en-US" sz="2400" b="1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400" b="1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h2&gt;</a:t>
            </a:r>
          </a:p>
          <a:p>
            <a:r>
              <a:rPr lang="en-US" sz="2400" b="1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        &lt;/div&gt;</a:t>
            </a:r>
            <a:endParaRPr lang="en-US" sz="2400" b="1" dirty="0">
              <a:solidFill>
                <a:srgbClr val="0070C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4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     &lt;/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4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4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"item"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        &lt;</a:t>
            </a:r>
            <a:r>
              <a:rPr lang="en-US" sz="24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src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sz="24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b="1" i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gbr</a:t>
            </a:r>
            <a:r>
              <a:rPr lang="en-US" sz="24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/lin2.png"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     &lt;/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4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4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"item"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        &lt;</a:t>
            </a:r>
            <a:r>
              <a:rPr lang="en-US" sz="24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src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sz="24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b="1" i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gbr</a:t>
            </a:r>
            <a:r>
              <a:rPr lang="en-US" sz="24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/lin3.png"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     &lt;/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&lt;/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&lt;/div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body&gt;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56687" y="-15766"/>
            <a:ext cx="4398583" cy="104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b="1" dirty="0" smtClean="0">
                <a:solidFill>
                  <a:srgbClr val="009696"/>
                </a:solidFill>
              </a:rPr>
              <a:t>Carousel Caption</a:t>
            </a:r>
            <a:endParaRPr lang="en-US" sz="2400" i="1" dirty="0" smtClean="0">
              <a:solidFill>
                <a:srgbClr val="009696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" t="14008" r="74675" b="44828"/>
          <a:stretch/>
        </p:blipFill>
        <p:spPr bwMode="auto">
          <a:xfrm>
            <a:off x="6180081" y="3247690"/>
            <a:ext cx="2617071" cy="261707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82928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89349" y="-59559"/>
            <a:ext cx="8555087" cy="65149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&lt;body&gt;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carousel slide"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id=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b="1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iniCarousel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endParaRPr lang="en-US" sz="2400" b="1" dirty="0" smtClean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data-ride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=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"carousel"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"carousel-inner</a:t>
            </a:r>
            <a:r>
              <a:rPr lang="en-US" sz="24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    . . . . . . .</a:t>
            </a:r>
          </a:p>
          <a:p>
            <a:endParaRPr lang="en-US" sz="1200" dirty="0">
              <a:latin typeface="Consolas" pitchFamily="49" charset="0"/>
              <a:cs typeface="Consolas" pitchFamily="49" charset="0"/>
            </a:endParaRP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4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"item active"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        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400" dirty="0" err="1">
                <a:latin typeface="Consolas" pitchFamily="49" charset="0"/>
                <a:cs typeface="Consolas" pitchFamily="49" charset="0"/>
              </a:rPr>
              <a:t>img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err="1">
                <a:latin typeface="Consolas" pitchFamily="49" charset="0"/>
                <a:cs typeface="Consolas" pitchFamily="49" charset="0"/>
              </a:rPr>
              <a:t>src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=</a:t>
            </a:r>
            <a:r>
              <a:rPr lang="en-US" sz="24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b="1" i="1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gbr</a:t>
            </a:r>
            <a:r>
              <a:rPr lang="en-US" sz="2400" b="1" i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/lin3.png"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&lt;/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24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4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a class=</a:t>
            </a:r>
            <a:r>
              <a:rPr lang="en-US" sz="2400" b="1" i="1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"right </a:t>
            </a:r>
            <a:r>
              <a:rPr lang="en-US" sz="2400" b="1" i="1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carousel-control</a:t>
            </a:r>
            <a:r>
              <a:rPr lang="en-US" sz="2400" b="1" i="1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"</a:t>
            </a:r>
            <a:endParaRPr lang="en-US" sz="2400" b="1" i="1" dirty="0" smtClean="0">
              <a:solidFill>
                <a:srgbClr val="0070C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4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sz="2400" dirty="0" err="1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href</a:t>
            </a:r>
            <a:r>
              <a:rPr lang="en-US" sz="24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sz="2400" b="1" i="1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"#</a:t>
            </a:r>
            <a:r>
              <a:rPr lang="en-US" sz="2400" b="1" i="1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iniCarousel</a:t>
            </a:r>
            <a:r>
              <a:rPr lang="en-US" sz="2400" b="1" i="1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data-slide=</a:t>
            </a:r>
            <a:r>
              <a:rPr lang="en-US" sz="2400" b="1" i="1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"next</a:t>
            </a:r>
            <a:r>
              <a:rPr lang="en-US" sz="2400" b="1" i="1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      &lt;</a:t>
            </a:r>
            <a:r>
              <a:rPr lang="en-US" sz="24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span class</a:t>
            </a:r>
            <a:r>
              <a:rPr lang="en-US" sz="24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=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2400" b="1" i="1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b="1" i="1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glyphicon</a:t>
            </a:r>
            <a:r>
              <a:rPr lang="en-US" sz="2400" b="1" i="1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i="1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glyphicon</a:t>
            </a:r>
            <a:r>
              <a:rPr lang="en-US" sz="2400" b="1" i="1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-chevron-right</a:t>
            </a:r>
            <a:r>
              <a:rPr lang="en-US" sz="2400" b="1" i="1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      &lt;/</a:t>
            </a:r>
            <a:r>
              <a:rPr lang="en-US" sz="24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span&gt;</a:t>
            </a:r>
          </a:p>
          <a:p>
            <a:r>
              <a:rPr lang="en-US" sz="24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  &lt;/</a:t>
            </a:r>
            <a:r>
              <a:rPr lang="en-US" sz="24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24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&gt;</a:t>
            </a:r>
            <a:endParaRPr lang="en-US" sz="2400" dirty="0">
              <a:solidFill>
                <a:srgbClr val="0070C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body&gt;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351283" y="-15766"/>
            <a:ext cx="4398583" cy="104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b="1" dirty="0" smtClean="0">
                <a:solidFill>
                  <a:srgbClr val="009696"/>
                </a:solidFill>
              </a:rPr>
              <a:t>Carousel Control</a:t>
            </a:r>
            <a:endParaRPr lang="en-US" sz="2400" i="1" dirty="0" smtClean="0">
              <a:solidFill>
                <a:srgbClr val="009696"/>
              </a:solidFill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" t="14979" r="74719" b="44504"/>
          <a:stretch/>
        </p:blipFill>
        <p:spPr bwMode="auto">
          <a:xfrm>
            <a:off x="6274677" y="1153496"/>
            <a:ext cx="2396359" cy="2346437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3342278" y="5580990"/>
            <a:ext cx="2364829" cy="1005694"/>
            <a:chOff x="3704896" y="5691352"/>
            <a:chExt cx="2364829" cy="1005694"/>
          </a:xfrm>
        </p:grpSpPr>
        <p:sp>
          <p:nvSpPr>
            <p:cNvPr id="7" name="Rectangle 6"/>
            <p:cNvSpPr/>
            <p:nvPr/>
          </p:nvSpPr>
          <p:spPr>
            <a:xfrm>
              <a:off x="3704897" y="5691352"/>
              <a:ext cx="2364828" cy="1005694"/>
            </a:xfrm>
            <a:prstGeom prst="rect">
              <a:avLst/>
            </a:prstGeom>
            <a:solidFill>
              <a:srgbClr val="009696"/>
            </a:solidFill>
            <a:ln>
              <a:solidFill>
                <a:srgbClr val="0096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itle 1"/>
            <p:cNvSpPr txBox="1">
              <a:spLocks/>
            </p:cNvSpPr>
            <p:nvPr/>
          </p:nvSpPr>
          <p:spPr>
            <a:xfrm>
              <a:off x="3704896" y="5691352"/>
              <a:ext cx="2364829" cy="100569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/>
                  </a:solidFill>
                  <a:latin typeface="Gotham Medium" panose="02000603030000020004" pitchFamily="2" charset="0"/>
                  <a:ea typeface="Gotham Medium" panose="02000603030000020004" pitchFamily="2" charset="0"/>
                  <a:cs typeface="+mj-cs"/>
                </a:defRPr>
              </a:lvl1pPr>
            </a:lstStyle>
            <a:p>
              <a:pPr algn="ctr"/>
              <a:r>
                <a:rPr lang="en-US" sz="2800" i="1" dirty="0" smtClean="0">
                  <a:solidFill>
                    <a:schemeClr val="bg1"/>
                  </a:solidFill>
                  <a:cs typeface="Consolas" pitchFamily="49" charset="0"/>
                </a:rPr>
                <a:t>right – next</a:t>
              </a:r>
            </a:p>
            <a:p>
              <a:pPr algn="ctr"/>
              <a:r>
                <a:rPr lang="en-US" sz="2800" i="1" dirty="0" smtClean="0">
                  <a:solidFill>
                    <a:schemeClr val="bg1"/>
                  </a:solidFill>
                  <a:cs typeface="Consolas" pitchFamily="49" charset="0"/>
                </a:rPr>
                <a:t>left - </a:t>
              </a:r>
              <a:r>
                <a:rPr lang="en-US" sz="2800" i="1" dirty="0" err="1" smtClean="0">
                  <a:solidFill>
                    <a:schemeClr val="bg1"/>
                  </a:solidFill>
                  <a:cs typeface="Consolas" pitchFamily="49" charset="0"/>
                </a:rPr>
                <a:t>prev</a:t>
              </a:r>
              <a:endParaRPr lang="en-US" sz="2800" i="1" dirty="0">
                <a:solidFill>
                  <a:schemeClr val="bg1"/>
                </a:solidFill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64730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351283" y="-15766"/>
            <a:ext cx="4398583" cy="104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b="1" dirty="0" err="1" smtClean="0">
                <a:solidFill>
                  <a:srgbClr val="009696"/>
                </a:solidFill>
              </a:rPr>
              <a:t>Glyphicon</a:t>
            </a:r>
            <a:endParaRPr lang="en-US" sz="2400" i="1" dirty="0" smtClean="0">
              <a:solidFill>
                <a:srgbClr val="009696"/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851335"/>
            <a:ext cx="9143999" cy="362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2000" b="1" i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https</a:t>
            </a:r>
            <a:r>
              <a:rPr lang="en-US" sz="20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://getbootstrap.com/docs/3.3/components/</a:t>
            </a:r>
          </a:p>
          <a:p>
            <a:pPr algn="ctr"/>
            <a:endParaRPr lang="en-US" sz="2000" b="1" i="1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306207" y="5596759"/>
            <a:ext cx="2648607" cy="1261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" t="16561" r="30317" b="8650"/>
          <a:stretch/>
        </p:blipFill>
        <p:spPr bwMode="auto">
          <a:xfrm>
            <a:off x="833487" y="1403126"/>
            <a:ext cx="7477023" cy="5083678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5091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42051" y="567548"/>
            <a:ext cx="8555087" cy="6085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&lt;body&gt;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carousel slide"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id=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b="1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iniCarousel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endParaRPr lang="en-US" sz="2400" b="1" dirty="0" smtClean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data-ride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=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"carousel</a:t>
            </a:r>
            <a:r>
              <a:rPr lang="en-US" sz="24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endParaRPr lang="en-US" sz="12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24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400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ol</a:t>
            </a:r>
            <a:r>
              <a:rPr lang="en-US" sz="24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class=</a:t>
            </a:r>
            <a:r>
              <a:rPr lang="en-US" sz="2400" b="1" i="1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"carousel-indicators"</a:t>
            </a:r>
            <a:r>
              <a:rPr lang="en-US" sz="24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4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li data-target=</a:t>
            </a:r>
            <a:r>
              <a:rPr lang="en-US" sz="2400" b="1" i="1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"#</a:t>
            </a:r>
            <a:r>
              <a:rPr lang="en-US" sz="2400" b="1" i="1" dirty="0" err="1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iniCarousel</a:t>
            </a:r>
            <a:r>
              <a:rPr lang="en-US" sz="2400" b="1" i="1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"</a:t>
            </a:r>
            <a:endParaRPr lang="en-US" sz="2400" b="1" i="1" dirty="0">
              <a:solidFill>
                <a:srgbClr val="0070C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4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     data-slide-to</a:t>
            </a:r>
            <a:r>
              <a:rPr lang="en-US" sz="24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sz="2400" b="1" i="1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"0"</a:t>
            </a:r>
            <a:r>
              <a:rPr lang="en-US" sz="24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class=</a:t>
            </a:r>
            <a:r>
              <a:rPr lang="en-US" sz="2400" b="1" i="1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"active"</a:t>
            </a:r>
            <a:r>
              <a:rPr lang="en-US" sz="24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&gt;&lt;/li</a:t>
            </a:r>
            <a:r>
              <a:rPr lang="en-US" sz="24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endParaRPr lang="en-US" sz="1000" dirty="0">
              <a:solidFill>
                <a:srgbClr val="0070C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4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4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li data-target=</a:t>
            </a:r>
            <a:r>
              <a:rPr lang="en-US" sz="2400" b="1" i="1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"#</a:t>
            </a:r>
            <a:r>
              <a:rPr lang="en-US" sz="2400" b="1" i="1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iniCarousel</a:t>
            </a:r>
            <a:r>
              <a:rPr lang="en-US" sz="2400" b="1" i="1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</a:t>
            </a:r>
            <a:endParaRPr lang="en-US" sz="2400" dirty="0" smtClean="0">
              <a:solidFill>
                <a:srgbClr val="0070C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    data-slide-to</a:t>
            </a:r>
            <a:r>
              <a:rPr lang="en-US" sz="24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sz="2400" b="1" i="1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"1"</a:t>
            </a:r>
            <a:r>
              <a:rPr lang="en-US" sz="24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&gt;&lt;/li</a:t>
            </a:r>
            <a:r>
              <a:rPr lang="en-US" sz="24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endParaRPr lang="en-US" sz="1000" dirty="0">
              <a:solidFill>
                <a:srgbClr val="0070C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4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4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li data-target=</a:t>
            </a:r>
            <a:r>
              <a:rPr lang="en-US" sz="2400" b="1" i="1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"#</a:t>
            </a:r>
            <a:r>
              <a:rPr lang="en-US" sz="2400" b="1" i="1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iniCarousel</a:t>
            </a:r>
            <a:r>
              <a:rPr lang="en-US" sz="2400" b="1" i="1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</a:t>
            </a:r>
            <a:endParaRPr lang="en-US" sz="2400" dirty="0" smtClean="0">
              <a:solidFill>
                <a:srgbClr val="0070C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    data-slide-to</a:t>
            </a:r>
            <a:r>
              <a:rPr lang="en-US" sz="24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sz="2400" b="1" i="1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"2"</a:t>
            </a:r>
            <a:r>
              <a:rPr lang="en-US" sz="24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&gt;&lt;/li&gt;</a:t>
            </a:r>
          </a:p>
          <a:p>
            <a:r>
              <a:rPr lang="en-US" sz="24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  &lt;/</a:t>
            </a:r>
            <a:r>
              <a:rPr lang="en-US" sz="2400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ol</a:t>
            </a:r>
            <a:r>
              <a:rPr lang="en-US" sz="24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endParaRPr lang="en-US" sz="2400" dirty="0">
              <a:solidFill>
                <a:srgbClr val="0070C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"carousel-inner</a:t>
            </a:r>
            <a:r>
              <a:rPr lang="en-US" sz="24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endParaRPr lang="en-US" sz="1200" dirty="0">
              <a:latin typeface="Consolas" pitchFamily="49" charset="0"/>
              <a:cs typeface="Consolas" pitchFamily="49" charset="0"/>
            </a:endParaRPr>
          </a:p>
          <a:p>
            <a:r>
              <a:rPr lang="en-US" sz="24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400" b="1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// // // // // // // // //</a:t>
            </a:r>
          </a:p>
          <a:p>
            <a:endParaRPr lang="en-US" sz="1200" b="1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body&gt;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162097" y="-15766"/>
            <a:ext cx="4981902" cy="1040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9696"/>
                </a:solidFill>
              </a:rPr>
              <a:t>Carousel Indicator</a:t>
            </a:r>
            <a:endParaRPr lang="en-US" sz="2400" i="1" dirty="0" smtClean="0">
              <a:solidFill>
                <a:srgbClr val="009696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" t="15733" r="74797" b="44397"/>
          <a:stretch/>
        </p:blipFill>
        <p:spPr bwMode="auto">
          <a:xfrm>
            <a:off x="6631671" y="3562997"/>
            <a:ext cx="2305479" cy="224899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92803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03600" y="1623847"/>
            <a:ext cx="8087688" cy="49818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3200" dirty="0"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r>
              <a:rPr lang="en-US" sz="3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dirty="0" smtClean="0">
                <a:latin typeface="Consolas" pitchFamily="49" charset="0"/>
                <a:cs typeface="Consolas" pitchFamily="49" charset="0"/>
              </a:rPr>
              <a:t>  $(</a:t>
            </a:r>
            <a:r>
              <a:rPr lang="en-US" sz="3200" dirty="0">
                <a:latin typeface="Consolas" pitchFamily="49" charset="0"/>
                <a:cs typeface="Consolas" pitchFamily="49" charset="0"/>
              </a:rPr>
              <a:t>function() {</a:t>
            </a:r>
          </a:p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      $(</a:t>
            </a:r>
            <a:r>
              <a:rPr lang="en-US" sz="32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'.</a:t>
            </a:r>
            <a:r>
              <a:rPr lang="en-US" sz="3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carousel'</a:t>
            </a:r>
            <a:r>
              <a:rPr lang="en-US" sz="3200" dirty="0">
                <a:latin typeface="Consolas" pitchFamily="49" charset="0"/>
                <a:cs typeface="Consolas" pitchFamily="49" charset="0"/>
              </a:rPr>
              <a:t>)</a:t>
            </a:r>
            <a:r>
              <a:rPr lang="en-US" sz="3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.carousel</a:t>
            </a:r>
            <a:r>
              <a:rPr lang="en-US" sz="3200" dirty="0">
                <a:latin typeface="Consolas" pitchFamily="49" charset="0"/>
                <a:cs typeface="Consolas" pitchFamily="49" charset="0"/>
              </a:rPr>
              <a:t>({</a:t>
            </a:r>
          </a:p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         </a:t>
            </a:r>
            <a:r>
              <a:rPr lang="en-US" sz="32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interval</a:t>
            </a:r>
            <a:r>
              <a:rPr lang="en-US" sz="32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: </a:t>
            </a:r>
            <a:r>
              <a:rPr lang="en-US" sz="3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1000</a:t>
            </a:r>
            <a:r>
              <a:rPr lang="en-US" sz="32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,</a:t>
            </a:r>
          </a:p>
          <a:p>
            <a:r>
              <a:rPr lang="en-US" sz="32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        pause</a:t>
            </a:r>
            <a:r>
              <a:rPr lang="en-US" sz="32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: </a:t>
            </a:r>
            <a:r>
              <a:rPr lang="en-US" sz="32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false</a:t>
            </a:r>
            <a:r>
              <a:rPr lang="en-US" sz="32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,</a:t>
            </a:r>
          </a:p>
          <a:p>
            <a:r>
              <a:rPr lang="en-US" sz="32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        wrap</a:t>
            </a:r>
            <a:r>
              <a:rPr lang="en-US" sz="32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: </a:t>
            </a:r>
            <a:r>
              <a:rPr lang="en-US" sz="3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sz="32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,</a:t>
            </a:r>
          </a:p>
          <a:p>
            <a:r>
              <a:rPr lang="en-US" sz="32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        keyboard</a:t>
            </a:r>
            <a:r>
              <a:rPr lang="en-US" sz="32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: </a:t>
            </a:r>
            <a:r>
              <a:rPr lang="en-US" sz="3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true</a:t>
            </a:r>
          </a:p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      });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   });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  <a:p>
            <a:r>
              <a:rPr lang="en-US" sz="3200" dirty="0"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89349" y="-15766"/>
            <a:ext cx="7451520" cy="14504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9696"/>
                </a:solidFill>
              </a:rPr>
              <a:t>Carousel </a:t>
            </a:r>
          </a:p>
          <a:p>
            <a:r>
              <a:rPr lang="en-US" sz="2400" i="1" dirty="0" smtClean="0">
                <a:solidFill>
                  <a:srgbClr val="009696"/>
                </a:solidFill>
              </a:rPr>
              <a:t>Adding </a:t>
            </a:r>
            <a:r>
              <a:rPr lang="en-US" sz="2400" i="1" dirty="0" err="1" smtClean="0">
                <a:solidFill>
                  <a:srgbClr val="009696"/>
                </a:solidFill>
              </a:rPr>
              <a:t>jQuery</a:t>
            </a:r>
            <a:r>
              <a:rPr lang="en-US" sz="2400" i="1" dirty="0" smtClean="0">
                <a:solidFill>
                  <a:srgbClr val="009696"/>
                </a:solidFill>
              </a:rPr>
              <a:t> on &lt;body&gt;</a:t>
            </a:r>
            <a:endParaRPr lang="en-US" sz="1600" i="1" dirty="0" smtClean="0">
              <a:solidFill>
                <a:srgbClr val="00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974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89349" y="-15766"/>
            <a:ext cx="7451520" cy="13516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9696"/>
                </a:solidFill>
              </a:rPr>
              <a:t>Modal Pop-Up</a:t>
            </a:r>
            <a:endParaRPr lang="en-US" sz="1600" i="1" dirty="0" smtClean="0">
              <a:solidFill>
                <a:srgbClr val="009696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" t="3880" r="25359" b="35775"/>
          <a:stretch/>
        </p:blipFill>
        <p:spPr bwMode="auto">
          <a:xfrm>
            <a:off x="147459" y="1335872"/>
            <a:ext cx="8854651" cy="409802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03519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89349" y="-15765"/>
            <a:ext cx="7451520" cy="1056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9696"/>
                </a:solidFill>
              </a:rPr>
              <a:t>Modal Pop-Up</a:t>
            </a:r>
            <a:endParaRPr lang="en-US" sz="1600" i="1" dirty="0" smtClean="0">
              <a:solidFill>
                <a:srgbClr val="009696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880538" y="5880528"/>
            <a:ext cx="3105807" cy="8671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77930" y="835569"/>
            <a:ext cx="8087688" cy="59593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000" dirty="0">
                <a:latin typeface="Consolas" pitchFamily="49" charset="0"/>
                <a:cs typeface="Consolas" pitchFamily="49" charset="0"/>
              </a:rPr>
              <a:t>&lt;body&gt;</a:t>
            </a:r>
          </a:p>
          <a:p>
            <a:r>
              <a:rPr lang="en-US" sz="2000" dirty="0">
                <a:latin typeface="Consolas" pitchFamily="49" charset="0"/>
                <a:cs typeface="Consolas" pitchFamily="49" charset="0"/>
              </a:rPr>
              <a:t>&lt;div class="container" style="margin:50px"&gt;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0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"modal"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id=</a:t>
            </a:r>
            <a:r>
              <a:rPr lang="en-US" sz="20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000" b="1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lin_Modal</a:t>
            </a:r>
            <a:r>
              <a:rPr lang="en-US" sz="20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0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"modal-dialog"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0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"modal-content"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0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"modal-header"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0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button class=</a:t>
            </a:r>
            <a:r>
              <a:rPr lang="en-US" sz="2000" b="1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"close"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data-dismiss=</a:t>
            </a:r>
            <a:r>
              <a:rPr lang="en-US" sz="2000" b="1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"modal"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000" b="1" i="1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x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&lt;/button&gt;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&lt;h2 class=</a:t>
            </a:r>
            <a:r>
              <a:rPr lang="en-US" sz="2000" b="1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"modal-title"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000" b="1" i="1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Halo </a:t>
            </a:r>
            <a:r>
              <a:rPr lang="en-US" sz="2000" b="1" i="1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Dunia</a:t>
            </a:r>
            <a:r>
              <a:rPr lang="en-US" sz="2000" b="1" i="1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!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&lt;/h2&gt;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&lt;/div&gt;</a:t>
            </a:r>
          </a:p>
          <a:p>
            <a:r>
              <a:rPr lang="en-US" sz="2000" dirty="0">
                <a:latin typeface="Consolas" pitchFamily="49" charset="0"/>
                <a:cs typeface="Consolas" pitchFamily="49" charset="0"/>
              </a:rPr>
              <a:t>&lt;div class=</a:t>
            </a:r>
            <a:r>
              <a:rPr lang="en-US" sz="20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"modal-body"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000" b="1" i="1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Lorem</a:t>
            </a:r>
            <a:r>
              <a:rPr lang="en-US" sz="2000" b="1" i="1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i="1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ipsum</a:t>
            </a:r>
            <a:r>
              <a:rPr lang="en-US" sz="2000" b="1" i="1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dolor sit </a:t>
            </a:r>
            <a:r>
              <a:rPr lang="en-US" sz="2000" b="1" i="1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amet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000" b="1" i="1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Lorem</a:t>
            </a:r>
            <a:r>
              <a:rPr lang="en-US" sz="2000" b="1" i="1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i="1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ipsum</a:t>
            </a:r>
            <a:r>
              <a:rPr lang="en-US" sz="2000" b="1" i="1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dolor sit </a:t>
            </a:r>
            <a:r>
              <a:rPr lang="en-US" sz="2000" b="1" i="1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amet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000" b="1" i="1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Lorem</a:t>
            </a:r>
            <a:r>
              <a:rPr lang="en-US" sz="2000" b="1" i="1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i="1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ipsum</a:t>
            </a:r>
            <a:r>
              <a:rPr lang="en-US" sz="2000" b="1" i="1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dolor sit </a:t>
            </a:r>
            <a:r>
              <a:rPr lang="en-US" sz="2000" b="1" i="1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amet</a:t>
            </a:r>
            <a:r>
              <a:rPr lang="en-US" sz="2000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  <a:p>
            <a:r>
              <a:rPr lang="en-US" sz="2000" dirty="0">
                <a:latin typeface="Consolas" pitchFamily="49" charset="0"/>
                <a:cs typeface="Consolas" pitchFamily="49" charset="0"/>
              </a:rPr>
              <a:t>&lt;/div&gt;</a:t>
            </a:r>
          </a:p>
          <a:p>
            <a:r>
              <a:rPr lang="en-US" sz="2000" dirty="0">
                <a:latin typeface="Consolas" pitchFamily="49" charset="0"/>
                <a:cs typeface="Consolas" pitchFamily="49" charset="0"/>
              </a:rPr>
              <a:t>&lt;/div&gt;</a:t>
            </a:r>
          </a:p>
          <a:p>
            <a:r>
              <a:rPr lang="en-US" sz="2000" dirty="0">
                <a:latin typeface="Consolas" pitchFamily="49" charset="0"/>
                <a:cs typeface="Consolas" pitchFamily="49" charset="0"/>
              </a:rPr>
              <a:t>&lt;/div&gt;</a:t>
            </a:r>
          </a:p>
          <a:p>
            <a:r>
              <a:rPr lang="en-US" sz="2000" dirty="0">
                <a:latin typeface="Consolas" pitchFamily="49" charset="0"/>
                <a:cs typeface="Consolas" pitchFamily="49" charset="0"/>
              </a:rPr>
              <a:t>&lt;/div&gt;</a:t>
            </a:r>
          </a:p>
          <a:p>
            <a:r>
              <a:rPr lang="en-US" sz="2000" dirty="0">
                <a:latin typeface="Consolas" pitchFamily="49" charset="0"/>
                <a:cs typeface="Consolas" pitchFamily="49" charset="0"/>
              </a:rPr>
              <a:t>&lt;a 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href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=</a:t>
            </a:r>
            <a:r>
              <a:rPr lang="en-US" sz="20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"#"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data-toggle=</a:t>
            </a:r>
            <a:r>
              <a:rPr lang="en-US" sz="20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"modal"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</a:t>
            </a:r>
            <a:endParaRPr lang="en-US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data-target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=</a:t>
            </a:r>
            <a:r>
              <a:rPr lang="en-US" sz="20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"#</a:t>
            </a:r>
            <a:r>
              <a:rPr lang="en-US" sz="2000" b="1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lin_Modal</a:t>
            </a:r>
            <a:r>
              <a:rPr lang="en-US" sz="20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000" b="1" dirty="0"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000" b="1" i="1" dirty="0" err="1">
                <a:latin typeface="Consolas" pitchFamily="49" charset="0"/>
                <a:cs typeface="Consolas" pitchFamily="49" charset="0"/>
              </a:rPr>
              <a:t>Klik</a:t>
            </a:r>
            <a:r>
              <a:rPr lang="en-US" sz="2000" b="1" i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i="1" dirty="0" err="1">
                <a:latin typeface="Consolas" pitchFamily="49" charset="0"/>
                <a:cs typeface="Consolas" pitchFamily="49" charset="0"/>
              </a:rPr>
              <a:t>ini</a:t>
            </a:r>
            <a:r>
              <a:rPr lang="en-US" sz="2000" b="1" i="1" dirty="0">
                <a:latin typeface="Consolas" pitchFamily="49" charset="0"/>
                <a:cs typeface="Consolas" pitchFamily="49" charset="0"/>
              </a:rPr>
              <a:t>!</a:t>
            </a:r>
            <a:r>
              <a:rPr lang="en-US" sz="2000" b="1" dirty="0">
                <a:latin typeface="Consolas" pitchFamily="49" charset="0"/>
                <a:cs typeface="Consolas" pitchFamily="49" charset="0"/>
              </a:rPr>
              <a:t>&lt;/h1&gt;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&lt;/a&gt;</a:t>
            </a:r>
          </a:p>
          <a:p>
            <a:r>
              <a:rPr lang="en-US" sz="2000" dirty="0">
                <a:latin typeface="Consolas" pitchFamily="49" charset="0"/>
                <a:cs typeface="Consolas" pitchFamily="49" charset="0"/>
              </a:rPr>
              <a:t>&lt;/div&gt;</a:t>
            </a:r>
          </a:p>
          <a:p>
            <a:r>
              <a:rPr lang="en-US" sz="2000" dirty="0">
                <a:latin typeface="Consolas" pitchFamily="49" charset="0"/>
                <a:cs typeface="Consolas" pitchFamily="49" charset="0"/>
              </a:rPr>
              <a:t>&lt;/body&gt;</a:t>
            </a:r>
          </a:p>
        </p:txBody>
      </p:sp>
    </p:spTree>
    <p:extLst>
      <p:ext uri="{BB962C8B-B14F-4D97-AF65-F5344CB8AC3E}">
        <p14:creationId xmlns:p14="http://schemas.microsoft.com/office/powerpoint/2010/main" val="11118980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6148557" y="31501"/>
            <a:ext cx="3184633" cy="12928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4000" b="1" dirty="0" smtClean="0">
                <a:solidFill>
                  <a:srgbClr val="009696"/>
                </a:solidFill>
              </a:rPr>
              <a:t>Setup</a:t>
            </a:r>
          </a:p>
          <a:p>
            <a:pPr algn="ctr"/>
            <a:r>
              <a:rPr lang="en-US" sz="2800" b="1" dirty="0" smtClean="0">
                <a:solidFill>
                  <a:srgbClr val="009696"/>
                </a:solidFill>
              </a:rPr>
              <a:t>#1 Online</a:t>
            </a:r>
            <a:endParaRPr lang="en-US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83331" y="930162"/>
            <a:ext cx="8087703" cy="10562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marL="342900" indent="-342900">
              <a:buBlip>
                <a:blip r:embed="rId2"/>
              </a:buBlip>
            </a:pPr>
            <a:r>
              <a:rPr lang="en-US" sz="2400" dirty="0" smtClean="0"/>
              <a:t>Insert CDN link (</a:t>
            </a:r>
            <a:r>
              <a:rPr lang="en-US" sz="2400" i="1" dirty="0" smtClean="0"/>
              <a:t>Works Online</a:t>
            </a:r>
            <a:r>
              <a:rPr lang="en-US" sz="2400" dirty="0"/>
              <a:t>) </a:t>
            </a:r>
            <a:r>
              <a:rPr lang="en-US" sz="2400" b="1" i="1" dirty="0">
                <a:solidFill>
                  <a:srgbClr val="009696"/>
                </a:solidFill>
                <a:latin typeface="Gotham" pitchFamily="50" charset="0"/>
              </a:rPr>
              <a:t>https://</a:t>
            </a:r>
            <a:r>
              <a:rPr lang="en-US" sz="2400" b="1" i="1" dirty="0" smtClean="0">
                <a:solidFill>
                  <a:srgbClr val="009696"/>
                </a:solidFill>
                <a:latin typeface="Gotham" pitchFamily="50" charset="0"/>
              </a:rPr>
              <a:t>getbootstrap.com</a:t>
            </a:r>
          </a:p>
        </p:txBody>
      </p:sp>
      <p:pic>
        <p:nvPicPr>
          <p:cNvPr id="6" name="Picture 2" descr="C:\Users\usr\Downloads\bootstrap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18" y="159168"/>
            <a:ext cx="611795" cy="611795"/>
          </a:xfrm>
          <a:prstGeom prst="rect">
            <a:avLst/>
          </a:prstGeom>
          <a:noFill/>
          <a:effectLst>
            <a:glow rad="228600">
              <a:schemeClr val="bg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5" t="23491" r="28268" b="33621"/>
          <a:stretch/>
        </p:blipFill>
        <p:spPr bwMode="auto">
          <a:xfrm>
            <a:off x="290129" y="2112574"/>
            <a:ext cx="8547978" cy="331076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00528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89349" y="-15765"/>
            <a:ext cx="7451520" cy="1233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rgbClr val="009696"/>
                </a:solidFill>
              </a:rPr>
              <a:t>Accordions</a:t>
            </a:r>
            <a:endParaRPr lang="en-US" sz="1800" i="1" dirty="0" smtClean="0">
              <a:solidFill>
                <a:srgbClr val="009696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" t="3664" r="31296" b="36206"/>
          <a:stretch/>
        </p:blipFill>
        <p:spPr bwMode="auto">
          <a:xfrm>
            <a:off x="173426" y="1217628"/>
            <a:ext cx="8765627" cy="4398579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57874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792745" y="-110361"/>
            <a:ext cx="3862552" cy="1056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b="1" dirty="0" smtClean="0">
                <a:solidFill>
                  <a:srgbClr val="009696"/>
                </a:solidFill>
              </a:rPr>
              <a:t>Accordions</a:t>
            </a:r>
            <a:endParaRPr lang="en-US" sz="1600" i="1" dirty="0" smtClean="0">
              <a:solidFill>
                <a:srgbClr val="009696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6031" y="512380"/>
            <a:ext cx="8355715" cy="62825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&lt;body&gt;</a:t>
            </a: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&lt;div class=</a:t>
            </a:r>
            <a:r>
              <a:rPr lang="en-US" sz="2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"container"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 style=</a:t>
            </a:r>
            <a:r>
              <a:rPr lang="en-US" sz="2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"margin:50px"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"panel-group"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 id=</a:t>
            </a:r>
            <a:r>
              <a:rPr lang="en-US" sz="2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2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lin_Accor</a:t>
            </a:r>
            <a:r>
              <a:rPr lang="en-US" sz="22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200" dirty="0" smtClean="0">
                <a:latin typeface="Consolas" pitchFamily="49" charset="0"/>
                <a:cs typeface="Consolas" pitchFamily="49" charset="0"/>
              </a:rPr>
              <a:t>&gt;</a:t>
            </a:r>
            <a:endParaRPr lang="en-US" sz="12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2200" dirty="0">
                <a:latin typeface="Consolas" pitchFamily="49" charset="0"/>
                <a:cs typeface="Consolas" pitchFamily="49" charset="0"/>
              </a:rPr>
            </a:br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"panel panel-primary"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2200" b="1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"panel-heading"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   &lt;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h3 class=</a:t>
            </a:r>
            <a:r>
              <a:rPr lang="en-US" sz="2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"panel-title"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 data-target=</a:t>
            </a:r>
            <a:r>
              <a:rPr lang="en-US" sz="2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"#panel-1"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 </a:t>
            </a:r>
            <a:endParaRPr lang="en-US" sz="22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  data-toggle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=</a:t>
            </a:r>
            <a:r>
              <a:rPr lang="en-US" sz="2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"collapse"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 </a:t>
            </a:r>
            <a:endParaRPr lang="en-US" sz="22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  data-parent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=</a:t>
            </a:r>
            <a:r>
              <a:rPr lang="en-US" sz="2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"#</a:t>
            </a:r>
            <a:r>
              <a:rPr lang="en-US" sz="22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lin_Accor</a:t>
            </a:r>
            <a:r>
              <a:rPr lang="en-US" sz="2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200" b="1" i="1" dirty="0">
                <a:latin typeface="Consolas" pitchFamily="49" charset="0"/>
                <a:cs typeface="Consolas" pitchFamily="49" charset="0"/>
              </a:rPr>
              <a:t>Halo </a:t>
            </a:r>
            <a:r>
              <a:rPr lang="en-US" sz="2200" b="1" i="1" dirty="0" err="1">
                <a:latin typeface="Consolas" pitchFamily="49" charset="0"/>
                <a:cs typeface="Consolas" pitchFamily="49" charset="0"/>
              </a:rPr>
              <a:t>Dunia</a:t>
            </a:r>
            <a:r>
              <a:rPr lang="en-US" sz="2200" b="1" i="1" dirty="0">
                <a:latin typeface="Consolas" pitchFamily="49" charset="0"/>
                <a:cs typeface="Consolas" pitchFamily="49" charset="0"/>
              </a:rPr>
              <a:t>!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&lt;/h3&gt;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2200" b="1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dirty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2200" b="1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"panel-collapse collapse"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 id=</a:t>
            </a:r>
            <a:r>
              <a:rPr lang="en-US" sz="2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"panel-1"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200" b="1" dirty="0" smtClean="0">
                <a:solidFill>
                  <a:srgbClr val="FFC000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dirty="0">
                <a:solidFill>
                  <a:srgbClr val="FFC000"/>
                </a:solidFill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"panel-body"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     &lt;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p&gt;</a:t>
            </a:r>
            <a:r>
              <a:rPr lang="en-US" sz="2200" b="1" i="1" dirty="0" err="1">
                <a:latin typeface="Consolas" pitchFamily="49" charset="0"/>
                <a:cs typeface="Consolas" pitchFamily="49" charset="0"/>
              </a:rPr>
              <a:t>Lorem</a:t>
            </a:r>
            <a:r>
              <a:rPr lang="en-US" sz="2200" b="1" i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i="1" dirty="0" err="1">
                <a:latin typeface="Consolas" pitchFamily="49" charset="0"/>
                <a:cs typeface="Consolas" pitchFamily="49" charset="0"/>
              </a:rPr>
              <a:t>ipsum</a:t>
            </a:r>
            <a:r>
              <a:rPr lang="en-US" sz="2200" b="1" i="1" dirty="0">
                <a:latin typeface="Consolas" pitchFamily="49" charset="0"/>
                <a:cs typeface="Consolas" pitchFamily="49" charset="0"/>
              </a:rPr>
              <a:t> dolor sit </a:t>
            </a:r>
            <a:r>
              <a:rPr lang="en-US" sz="2200" b="1" i="1" dirty="0" err="1">
                <a:latin typeface="Consolas" pitchFamily="49" charset="0"/>
                <a:cs typeface="Consolas" pitchFamily="49" charset="0"/>
              </a:rPr>
              <a:t>amet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&lt;/p&gt;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200" b="1" dirty="0" smtClean="0">
                <a:solidFill>
                  <a:srgbClr val="FFC000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dirty="0">
                <a:solidFill>
                  <a:srgbClr val="FFC000"/>
                </a:solidFill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2200" b="1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endParaRPr lang="en-US" sz="22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&lt;/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div&gt; </a:t>
            </a: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&lt;/div&gt;</a:t>
            </a: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endParaRPr lang="en-US" sz="22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8929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55269" y="2049517"/>
            <a:ext cx="882869" cy="7567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:\Users\usr\Downloads\bootstrap scrollreveal\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80" t="-12739" r="-2765" b="-20637"/>
          <a:stretch/>
        </p:blipFill>
        <p:spPr bwMode="auto">
          <a:xfrm>
            <a:off x="-874986" y="-441435"/>
            <a:ext cx="10893972" cy="346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008997" y="3310759"/>
            <a:ext cx="7662038" cy="28220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marL="457200" indent="-457200">
              <a:buBlip>
                <a:blip r:embed="rId3"/>
              </a:buBlip>
            </a:pPr>
            <a:r>
              <a:rPr lang="en-US" sz="2800" dirty="0" smtClean="0">
                <a:cs typeface="Consolas" pitchFamily="49" charset="0"/>
              </a:rPr>
              <a:t>#1 Installation (Works Online)</a:t>
            </a:r>
          </a:p>
          <a:p>
            <a:endParaRPr lang="en-US" sz="2800" dirty="0" smtClean="0">
              <a:cs typeface="Consolas" pitchFamily="49" charset="0"/>
            </a:endParaRPr>
          </a:p>
          <a:p>
            <a:r>
              <a:rPr lang="en-US" sz="2800" dirty="0">
                <a:cs typeface="Consolas" pitchFamily="49" charset="0"/>
              </a:rPr>
              <a:t>	</a:t>
            </a:r>
            <a:r>
              <a:rPr lang="en-US" sz="2800" dirty="0"/>
              <a:t>&lt;script </a:t>
            </a:r>
            <a:r>
              <a:rPr lang="en-US" sz="2800" dirty="0" err="1"/>
              <a:t>src</a:t>
            </a:r>
            <a:r>
              <a:rPr lang="en-US" sz="2800" dirty="0"/>
              <a:t>="</a:t>
            </a:r>
            <a:r>
              <a:rPr lang="en-US" sz="2800" dirty="0">
                <a:solidFill>
                  <a:srgbClr val="009696"/>
                </a:solidFill>
              </a:rPr>
              <a:t>https://</a:t>
            </a:r>
            <a:r>
              <a:rPr lang="en-US" sz="2800" dirty="0" smtClean="0">
                <a:solidFill>
                  <a:srgbClr val="009696"/>
                </a:solidFill>
              </a:rPr>
              <a:t>unpkg.com/</a:t>
            </a:r>
            <a:r>
              <a:rPr lang="en-US" sz="2800" dirty="0" err="1" smtClean="0">
                <a:solidFill>
                  <a:srgbClr val="009696"/>
                </a:solidFill>
              </a:rPr>
              <a:t>scrollreveal</a:t>
            </a:r>
            <a:r>
              <a:rPr lang="en-US" sz="2800" dirty="0" smtClean="0">
                <a:solidFill>
                  <a:srgbClr val="009696"/>
                </a:solidFill>
              </a:rPr>
              <a:t>/</a:t>
            </a:r>
          </a:p>
          <a:p>
            <a:r>
              <a:rPr lang="en-US" sz="2800" dirty="0" err="1" smtClean="0">
                <a:solidFill>
                  <a:srgbClr val="009696"/>
                </a:solidFill>
              </a:rPr>
              <a:t>dist</a:t>
            </a:r>
            <a:r>
              <a:rPr lang="en-US" sz="2800" dirty="0" smtClean="0">
                <a:solidFill>
                  <a:srgbClr val="009696"/>
                </a:solidFill>
              </a:rPr>
              <a:t>/scrollreveal.min.js</a:t>
            </a:r>
            <a:r>
              <a:rPr lang="en-US" sz="2800" dirty="0" smtClean="0"/>
              <a:t>"&gt;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&lt;/</a:t>
            </a:r>
            <a:r>
              <a:rPr lang="en-US" sz="2800" dirty="0"/>
              <a:t>script</a:t>
            </a:r>
            <a:r>
              <a:rPr lang="en-US" sz="2800" dirty="0" smtClean="0"/>
              <a:t>&gt;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-47296" y="2475183"/>
            <a:ext cx="9143999" cy="3626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24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https://scrollrevealjs.org/</a:t>
            </a:r>
          </a:p>
        </p:txBody>
      </p:sp>
    </p:spTree>
    <p:extLst>
      <p:ext uri="{BB962C8B-B14F-4D97-AF65-F5344CB8AC3E}">
        <p14:creationId xmlns:p14="http://schemas.microsoft.com/office/powerpoint/2010/main" val="5521830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55269" y="1418897"/>
            <a:ext cx="882869" cy="13873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:\Users\usr\Downloads\bootstrap scrollreveal\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80" t="-12738" r="-2765" b="30288"/>
          <a:stretch/>
        </p:blipFill>
        <p:spPr bwMode="auto">
          <a:xfrm>
            <a:off x="-874986" y="-441435"/>
            <a:ext cx="10893972" cy="214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614852" y="2112579"/>
            <a:ext cx="7961587" cy="39886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marL="457200" indent="-457200">
              <a:buBlip>
                <a:blip r:embed="rId3"/>
              </a:buBlip>
            </a:pPr>
            <a:r>
              <a:rPr lang="en-US" sz="2400" dirty="0" smtClean="0">
                <a:cs typeface="Consolas" pitchFamily="49" charset="0"/>
              </a:rPr>
              <a:t>#2 Installation (Works Offline)</a:t>
            </a:r>
          </a:p>
          <a:p>
            <a:endParaRPr lang="en-US" sz="1200" dirty="0">
              <a:cs typeface="Consolas" pitchFamily="49" charset="0"/>
            </a:endParaRPr>
          </a:p>
          <a:p>
            <a:r>
              <a:rPr lang="en-US" sz="2400" dirty="0" smtClean="0">
                <a:cs typeface="Consolas" pitchFamily="49" charset="0"/>
              </a:rPr>
              <a:t>* Download: </a:t>
            </a:r>
            <a:r>
              <a:rPr lang="en-US" sz="2400" i="1" dirty="0" smtClean="0">
                <a:solidFill>
                  <a:srgbClr val="009696"/>
                </a:solidFill>
                <a:cs typeface="Consolas" pitchFamily="49" charset="0"/>
              </a:rPr>
              <a:t>github.com/</a:t>
            </a:r>
            <a:r>
              <a:rPr lang="en-US" sz="2400" i="1" dirty="0" err="1" smtClean="0">
                <a:solidFill>
                  <a:srgbClr val="009696"/>
                </a:solidFill>
                <a:cs typeface="Consolas" pitchFamily="49" charset="0"/>
              </a:rPr>
              <a:t>jlmakes</a:t>
            </a:r>
            <a:r>
              <a:rPr lang="en-US" sz="2400" i="1" dirty="0" smtClean="0">
                <a:solidFill>
                  <a:srgbClr val="009696"/>
                </a:solidFill>
                <a:cs typeface="Consolas" pitchFamily="49" charset="0"/>
              </a:rPr>
              <a:t>/</a:t>
            </a:r>
            <a:r>
              <a:rPr lang="en-US" sz="2400" i="1" dirty="0" err="1" smtClean="0">
                <a:solidFill>
                  <a:srgbClr val="009696"/>
                </a:solidFill>
                <a:cs typeface="Consolas" pitchFamily="49" charset="0"/>
              </a:rPr>
              <a:t>scrollreveal</a:t>
            </a:r>
            <a:endParaRPr lang="en-US" sz="2400" i="1" dirty="0" smtClean="0">
              <a:solidFill>
                <a:srgbClr val="009696"/>
              </a:solidFill>
              <a:cs typeface="Consolas" pitchFamily="49" charset="0"/>
            </a:endParaRPr>
          </a:p>
          <a:p>
            <a:r>
              <a:rPr lang="en-US" sz="2400" dirty="0" smtClean="0">
                <a:cs typeface="Consolas" pitchFamily="49" charset="0"/>
              </a:rPr>
              <a:t>* Extract &amp; insert its JS file to JS Bootstrap folder</a:t>
            </a:r>
          </a:p>
          <a:p>
            <a:r>
              <a:rPr lang="en-US" sz="2400" dirty="0" smtClean="0"/>
              <a:t>* Link to your HTML file</a:t>
            </a:r>
          </a:p>
          <a:p>
            <a:endParaRPr lang="en-US" sz="2400" dirty="0" smtClean="0"/>
          </a:p>
          <a:p>
            <a:r>
              <a:rPr lang="en-US" sz="24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&lt;head</a:t>
            </a:r>
            <a:r>
              <a:rPr lang="en-US" sz="24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&gt;    </a:t>
            </a:r>
          </a:p>
          <a:p>
            <a:r>
              <a:rPr lang="en-US" sz="24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4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script </a:t>
            </a:r>
            <a:r>
              <a:rPr lang="en-US" sz="2400" b="1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src</a:t>
            </a:r>
            <a:r>
              <a:rPr lang="en-US" sz="24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js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/scrollreveal.min.js"</a:t>
            </a:r>
            <a:r>
              <a:rPr lang="en-US" sz="24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&gt;&lt;/script&gt;</a:t>
            </a:r>
          </a:p>
          <a:p>
            <a:r>
              <a:rPr lang="en-US" sz="24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   &lt;script&gt;</a:t>
            </a:r>
          </a:p>
          <a:p>
            <a:r>
              <a:rPr lang="en-US" sz="24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       window.sr = </a:t>
            </a:r>
            <a:r>
              <a:rPr lang="en-US" sz="2400" b="1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ScrollReveal</a:t>
            </a:r>
            <a:r>
              <a:rPr lang="en-US" sz="24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();</a:t>
            </a:r>
          </a:p>
          <a:p>
            <a:r>
              <a:rPr lang="en-US" sz="24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   &lt;/script</a:t>
            </a:r>
            <a:r>
              <a:rPr lang="en-US" sz="24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4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head&gt;</a:t>
            </a:r>
            <a:endParaRPr lang="en-US" sz="2400" b="1" dirty="0" smtClean="0">
              <a:solidFill>
                <a:srgbClr val="009696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3886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783723" y="23649"/>
            <a:ext cx="4871573" cy="1095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b="1" dirty="0" smtClean="0">
                <a:solidFill>
                  <a:srgbClr val="009696"/>
                </a:solidFill>
              </a:rPr>
              <a:t>Basic </a:t>
            </a:r>
            <a:r>
              <a:rPr lang="en-US" b="1" dirty="0" err="1" smtClean="0">
                <a:solidFill>
                  <a:srgbClr val="009696"/>
                </a:solidFill>
              </a:rPr>
              <a:t>ScrollReveal</a:t>
            </a:r>
            <a:endParaRPr lang="en-US" b="1" dirty="0" smtClean="0">
              <a:solidFill>
                <a:srgbClr val="009696"/>
              </a:solidFill>
            </a:endParaRPr>
          </a:p>
          <a:p>
            <a:pPr algn="r"/>
            <a:r>
              <a:rPr lang="en-US" sz="2400" b="1" i="1" dirty="0" smtClean="0">
                <a:solidFill>
                  <a:srgbClr val="009696"/>
                </a:solidFill>
              </a:rPr>
              <a:t>Part 1</a:t>
            </a:r>
            <a:endParaRPr lang="en-US" sz="1600" i="1" dirty="0" smtClean="0">
              <a:solidFill>
                <a:srgbClr val="009696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14861" y="496614"/>
            <a:ext cx="8355715" cy="62825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&lt;head&gt;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	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script </a:t>
            </a:r>
            <a:r>
              <a:rPr lang="en-US" sz="2400" dirty="0" err="1">
                <a:latin typeface="Consolas" pitchFamily="49" charset="0"/>
                <a:cs typeface="Consolas" pitchFamily="49" charset="0"/>
              </a:rPr>
              <a:t>src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=</a:t>
            </a:r>
            <a:r>
              <a:rPr lang="en-US" sz="2400" i="1" dirty="0"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i="1" dirty="0" err="1" smtClean="0">
                <a:latin typeface="Consolas" pitchFamily="49" charset="0"/>
                <a:cs typeface="Consolas" pitchFamily="49" charset="0"/>
              </a:rPr>
              <a:t>js</a:t>
            </a:r>
            <a:r>
              <a:rPr lang="en-US" sz="2400" i="1" dirty="0" smtClean="0">
                <a:latin typeface="Consolas" pitchFamily="49" charset="0"/>
                <a:cs typeface="Consolas" pitchFamily="49" charset="0"/>
              </a:rPr>
              <a:t>/jquery-3.3.1.min.js</a:t>
            </a:r>
            <a:r>
              <a:rPr lang="en-US" sz="2400" i="1" dirty="0"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&gt;&lt;/script&gt;      </a:t>
            </a:r>
          </a:p>
          <a:p>
            <a:endParaRPr lang="en-US" sz="12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link </a:t>
            </a:r>
            <a:r>
              <a:rPr lang="en-US" sz="2400" dirty="0" err="1">
                <a:latin typeface="Consolas" pitchFamily="49" charset="0"/>
                <a:cs typeface="Consolas" pitchFamily="49" charset="0"/>
              </a:rPr>
              <a:t>rel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="</a:t>
            </a:r>
            <a:r>
              <a:rPr lang="en-US" sz="2400" dirty="0" err="1">
                <a:latin typeface="Consolas" pitchFamily="49" charset="0"/>
                <a:cs typeface="Consolas" pitchFamily="49" charset="0"/>
              </a:rPr>
              <a:t>stylesheet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" type="text/</a:t>
            </a:r>
            <a:r>
              <a:rPr lang="en-US" sz="2400" dirty="0" err="1">
                <a:latin typeface="Consolas" pitchFamily="49" charset="0"/>
                <a:cs typeface="Consolas" pitchFamily="49" charset="0"/>
              </a:rPr>
              <a:t>css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" </a:t>
            </a:r>
            <a:r>
              <a:rPr lang="en-US" sz="2400" dirty="0" err="1">
                <a:latin typeface="Consolas" pitchFamily="49" charset="0"/>
                <a:cs typeface="Consolas" pitchFamily="49" charset="0"/>
              </a:rPr>
              <a:t>href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=</a:t>
            </a:r>
            <a:r>
              <a:rPr lang="en-US" sz="2400" i="1" dirty="0"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i="1" dirty="0" err="1">
                <a:latin typeface="Consolas" pitchFamily="49" charset="0"/>
                <a:cs typeface="Consolas" pitchFamily="49" charset="0"/>
              </a:rPr>
              <a:t>css</a:t>
            </a:r>
            <a:r>
              <a:rPr lang="en-US" sz="2400" i="1" dirty="0">
                <a:latin typeface="Consolas" pitchFamily="49" charset="0"/>
                <a:cs typeface="Consolas" pitchFamily="49" charset="0"/>
              </a:rPr>
              <a:t>/bootstrap.min.css"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endParaRPr lang="en-US" sz="12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script type="text/</a:t>
            </a:r>
            <a:r>
              <a:rPr lang="en-US" sz="2400" dirty="0" err="1">
                <a:latin typeface="Consolas" pitchFamily="49" charset="0"/>
                <a:cs typeface="Consolas" pitchFamily="49" charset="0"/>
              </a:rPr>
              <a:t>javascript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" </a:t>
            </a:r>
            <a:r>
              <a:rPr lang="en-US" sz="2400" dirty="0" err="1">
                <a:latin typeface="Consolas" pitchFamily="49" charset="0"/>
                <a:cs typeface="Consolas" pitchFamily="49" charset="0"/>
              </a:rPr>
              <a:t>src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=</a:t>
            </a:r>
            <a:r>
              <a:rPr lang="en-US" sz="2400" i="1" dirty="0"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i="1" dirty="0" err="1">
                <a:latin typeface="Consolas" pitchFamily="49" charset="0"/>
                <a:cs typeface="Consolas" pitchFamily="49" charset="0"/>
              </a:rPr>
              <a:t>js</a:t>
            </a:r>
            <a:r>
              <a:rPr lang="en-US" sz="2400" i="1" dirty="0">
                <a:latin typeface="Consolas" pitchFamily="49" charset="0"/>
                <a:cs typeface="Consolas" pitchFamily="49" charset="0"/>
              </a:rPr>
              <a:t>/bootstrap.min.js"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&gt;&lt;/script&gt;</a:t>
            </a:r>
          </a:p>
          <a:p>
            <a:endParaRPr lang="en-US" sz="12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24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24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4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script </a:t>
            </a:r>
            <a:r>
              <a:rPr lang="en-US" sz="2400" b="1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src</a:t>
            </a:r>
            <a:r>
              <a:rPr lang="en-US" sz="24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2400" b="1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js</a:t>
            </a:r>
            <a:r>
              <a:rPr lang="en-US" sz="24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/scrollreveal.min.js"&gt;&lt;/script&gt;</a:t>
            </a:r>
          </a:p>
          <a:p>
            <a:endParaRPr lang="en-US" sz="1200" b="1" dirty="0" smtClean="0">
              <a:solidFill>
                <a:srgbClr val="009696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4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24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4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script&gt;</a:t>
            </a:r>
          </a:p>
          <a:p>
            <a:r>
              <a:rPr lang="en-US" sz="24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       window.sr = </a:t>
            </a:r>
            <a:r>
              <a:rPr lang="en-US" sz="2400" b="1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ScrollReveal</a:t>
            </a:r>
            <a:r>
              <a:rPr lang="en-US" sz="24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();</a:t>
            </a:r>
          </a:p>
          <a:p>
            <a:r>
              <a:rPr lang="en-US" sz="24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   &lt;/script&gt;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    &lt;title&gt;</a:t>
            </a:r>
            <a:r>
              <a:rPr lang="en-US" sz="2400" dirty="0" err="1">
                <a:latin typeface="Consolas" pitchFamily="49" charset="0"/>
                <a:cs typeface="Consolas" pitchFamily="49" charset="0"/>
              </a:rPr>
              <a:t>Purwadhika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&lt;/title&gt;</a:t>
            </a:r>
          </a:p>
          <a:p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&lt;/head</a:t>
            </a:r>
            <a:r>
              <a:rPr lang="en-US" sz="24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&gt;</a:t>
            </a:r>
            <a:endParaRPr lang="en-US" sz="24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2544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14861" y="1261240"/>
            <a:ext cx="8355715" cy="55179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body&gt;</a:t>
            </a:r>
          </a:p>
          <a:p>
            <a:r>
              <a:rPr lang="en-US" sz="2800" dirty="0">
                <a:latin typeface="Consolas" pitchFamily="49" charset="0"/>
                <a:cs typeface="Consolas" pitchFamily="49" charset="0"/>
              </a:rPr>
              <a:t>    &lt;div class=</a:t>
            </a:r>
            <a:r>
              <a:rPr lang="en-US" sz="28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tes-anim</a:t>
            </a:r>
            <a:r>
              <a:rPr lang="en-US" sz="28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800" dirty="0">
                <a:latin typeface="Consolas" pitchFamily="49" charset="0"/>
                <a:cs typeface="Consolas" pitchFamily="49" charset="0"/>
              </a:rPr>
              <a:t>        &lt;h1&gt;</a:t>
            </a:r>
            <a:r>
              <a:rPr lang="en-US" sz="2800" b="1" i="1" dirty="0">
                <a:latin typeface="Consolas" pitchFamily="49" charset="0"/>
                <a:cs typeface="Consolas" pitchFamily="49" charset="0"/>
              </a:rPr>
              <a:t>Halo </a:t>
            </a:r>
            <a:r>
              <a:rPr lang="en-US" sz="2800" b="1" i="1" dirty="0" err="1">
                <a:latin typeface="Consolas" pitchFamily="49" charset="0"/>
                <a:cs typeface="Consolas" pitchFamily="49" charset="0"/>
              </a:rPr>
              <a:t>Dunia</a:t>
            </a:r>
            <a:r>
              <a:rPr lang="en-US" sz="2800" b="1" i="1" dirty="0">
                <a:latin typeface="Consolas" pitchFamily="49" charset="0"/>
                <a:cs typeface="Consolas" pitchFamily="49" charset="0"/>
              </a:rPr>
              <a:t>!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&lt;/h1&gt;</a:t>
            </a:r>
          </a:p>
          <a:p>
            <a:r>
              <a:rPr lang="en-US" sz="2800" dirty="0">
                <a:latin typeface="Consolas" pitchFamily="49" charset="0"/>
                <a:cs typeface="Consolas" pitchFamily="49" charset="0"/>
              </a:rPr>
              <a:t>        &lt;button class=</a:t>
            </a:r>
            <a:r>
              <a:rPr lang="en-US" sz="28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btn</a:t>
            </a:r>
            <a:r>
              <a:rPr lang="en-US" sz="28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btn</a:t>
            </a:r>
            <a:r>
              <a:rPr lang="en-US" sz="28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-primary</a:t>
            </a:r>
            <a:r>
              <a:rPr lang="en-US" sz="28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800" b="1" i="1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sz="2800" b="1" i="1" dirty="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sz="2800" b="1" i="1" dirty="0" err="1" smtClean="0">
                <a:latin typeface="Consolas" pitchFamily="49" charset="0"/>
                <a:cs typeface="Consolas" pitchFamily="49" charset="0"/>
              </a:rPr>
              <a:t>Klik</a:t>
            </a:r>
            <a:r>
              <a:rPr lang="en-US" sz="2800" b="1" i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i="1" dirty="0" err="1" smtClean="0">
                <a:latin typeface="Consolas" pitchFamily="49" charset="0"/>
                <a:cs typeface="Consolas" pitchFamily="49" charset="0"/>
              </a:rPr>
              <a:t>Ini</a:t>
            </a:r>
            <a:endParaRPr lang="en-US" sz="2800" b="1" i="1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2800" b="1" i="1" dirty="0">
                <a:latin typeface="Consolas" pitchFamily="49" charset="0"/>
                <a:cs typeface="Consolas" pitchFamily="49" charset="0"/>
              </a:rPr>
              <a:t>	 </a:t>
            </a:r>
            <a:r>
              <a:rPr lang="en-US" sz="2800" b="1" i="1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dirty="0" smtClean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button&gt;</a:t>
            </a:r>
          </a:p>
          <a:p>
            <a:r>
              <a:rPr lang="en-US" sz="2800" dirty="0">
                <a:latin typeface="Consolas" pitchFamily="49" charset="0"/>
                <a:cs typeface="Consolas" pitchFamily="49" charset="0"/>
              </a:rPr>
              <a:t>    &lt;/div&gt;</a:t>
            </a:r>
          </a:p>
          <a:p>
            <a:r>
              <a:rPr lang="en-US" sz="28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r>
              <a:rPr lang="en-US" sz="28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800" b="1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sr.reveal</a:t>
            </a:r>
            <a:r>
              <a:rPr lang="en-US" sz="28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('.</a:t>
            </a:r>
            <a:r>
              <a:rPr lang="en-US" sz="2800" b="1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tes-anim</a:t>
            </a:r>
            <a:r>
              <a:rPr lang="en-US" sz="28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');</a:t>
            </a:r>
          </a:p>
          <a:p>
            <a:r>
              <a:rPr lang="en-US" sz="28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   &lt;/script&gt;</a:t>
            </a:r>
          </a:p>
          <a:p>
            <a:r>
              <a:rPr lang="en-US" sz="28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r>
              <a:rPr lang="en-US" sz="2800" dirty="0"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783723" y="23649"/>
            <a:ext cx="4871573" cy="1095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b="1" dirty="0" smtClean="0">
                <a:solidFill>
                  <a:srgbClr val="009696"/>
                </a:solidFill>
              </a:rPr>
              <a:t>Basic </a:t>
            </a:r>
            <a:r>
              <a:rPr lang="en-US" b="1" dirty="0" err="1" smtClean="0">
                <a:solidFill>
                  <a:srgbClr val="009696"/>
                </a:solidFill>
              </a:rPr>
              <a:t>ScrollReveal</a:t>
            </a:r>
            <a:endParaRPr lang="en-US" b="1" dirty="0" smtClean="0">
              <a:solidFill>
                <a:srgbClr val="009696"/>
              </a:solidFill>
            </a:endParaRPr>
          </a:p>
          <a:p>
            <a:pPr algn="r"/>
            <a:r>
              <a:rPr lang="en-US" sz="2400" b="1" i="1" dirty="0" smtClean="0">
                <a:solidFill>
                  <a:srgbClr val="009696"/>
                </a:solidFill>
              </a:rPr>
              <a:t>Part 2</a:t>
            </a:r>
            <a:endParaRPr lang="en-US" sz="1600" i="1" dirty="0" smtClean="0">
              <a:solidFill>
                <a:srgbClr val="00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771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783724" y="-1"/>
            <a:ext cx="4871573" cy="1056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b="1" dirty="0" err="1" smtClean="0">
                <a:solidFill>
                  <a:srgbClr val="009696"/>
                </a:solidFill>
              </a:rPr>
              <a:t>ScrollReveal</a:t>
            </a:r>
            <a:endParaRPr lang="en-US" sz="1600" i="1" dirty="0" smtClean="0">
              <a:solidFill>
                <a:srgbClr val="009696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30627" y="756744"/>
            <a:ext cx="8355715" cy="60066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&lt;body&gt;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4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b="1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tes-anim</a:t>
            </a:r>
            <a:r>
              <a:rPr lang="en-US" sz="24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h1&gt;</a:t>
            </a:r>
            <a:r>
              <a:rPr lang="en-US" sz="2400" b="1" i="1" dirty="0">
                <a:latin typeface="Consolas" pitchFamily="49" charset="0"/>
                <a:cs typeface="Consolas" pitchFamily="49" charset="0"/>
              </a:rPr>
              <a:t>Halo </a:t>
            </a:r>
            <a:r>
              <a:rPr lang="en-US" sz="2400" b="1" i="1" dirty="0" err="1">
                <a:latin typeface="Consolas" pitchFamily="49" charset="0"/>
                <a:cs typeface="Consolas" pitchFamily="49" charset="0"/>
              </a:rPr>
              <a:t>Dunia</a:t>
            </a:r>
            <a:r>
              <a:rPr lang="en-US" sz="2400" b="1" i="1" dirty="0">
                <a:latin typeface="Consolas" pitchFamily="49" charset="0"/>
                <a:cs typeface="Consolas" pitchFamily="49" charset="0"/>
              </a:rPr>
              <a:t>!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&lt;/h1&gt;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button class=</a:t>
            </a:r>
            <a:r>
              <a:rPr lang="en-US" sz="24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b="1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btn</a:t>
            </a:r>
            <a:r>
              <a:rPr lang="en-US" sz="24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btn</a:t>
            </a:r>
            <a:r>
              <a:rPr lang="en-US" sz="24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-primary</a:t>
            </a:r>
            <a:r>
              <a:rPr lang="en-US" sz="24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400" b="1" i="1" dirty="0" err="1" smtClean="0">
                <a:latin typeface="Consolas" pitchFamily="49" charset="0"/>
                <a:cs typeface="Consolas" pitchFamily="49" charset="0"/>
              </a:rPr>
              <a:t>Klik</a:t>
            </a:r>
            <a:r>
              <a:rPr lang="en-US" sz="2400" b="1" i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i="1" dirty="0" err="1" smtClean="0">
                <a:latin typeface="Consolas" pitchFamily="49" charset="0"/>
                <a:cs typeface="Consolas" pitchFamily="49" charset="0"/>
              </a:rPr>
              <a:t>Ini</a:t>
            </a:r>
            <a:endParaRPr lang="en-US" sz="2400" b="1" i="1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button&gt;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script&gt;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sr.reveal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'.</a:t>
            </a:r>
            <a:r>
              <a:rPr lang="en-US" sz="2400" b="1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tes-anim</a:t>
            </a:r>
            <a:r>
              <a:rPr lang="en-US" sz="24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, {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4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duration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: 2000,</a:t>
            </a:r>
          </a:p>
          <a:p>
            <a:r>
              <a:rPr lang="en-US" sz="24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 delay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: 2000,</a:t>
            </a:r>
          </a:p>
          <a:p>
            <a:r>
              <a:rPr lang="en-US" sz="24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 origin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: 'right', </a:t>
            </a:r>
            <a:r>
              <a:rPr lang="en-US" sz="2400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//</a:t>
            </a:r>
            <a:r>
              <a:rPr lang="en-US" sz="2400" i="1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top,bottom,right,left</a:t>
            </a:r>
            <a:endParaRPr lang="en-US" sz="2400" i="1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4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 distance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: '300px',</a:t>
            </a:r>
          </a:p>
          <a:p>
            <a:r>
              <a:rPr lang="en-US" sz="24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400" b="1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viewFactor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: 0.1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});</a:t>
            </a:r>
            <a:endParaRPr lang="en-US" sz="2400" dirty="0">
              <a:latin typeface="Consolas" pitchFamily="49" charset="0"/>
              <a:cs typeface="Consolas" pitchFamily="49" charset="0"/>
            </a:endParaRP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script&gt;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&lt;/body&gt;</a:t>
            </a:r>
          </a:p>
        </p:txBody>
      </p:sp>
    </p:spTree>
    <p:extLst>
      <p:ext uri="{BB962C8B-B14F-4D97-AF65-F5344CB8AC3E}">
        <p14:creationId xmlns:p14="http://schemas.microsoft.com/office/powerpoint/2010/main" val="26828401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" y="2900617"/>
            <a:ext cx="9143060" cy="27159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u="none" kern="1200" spc="-300" baseline="0">
                <a:solidFill>
                  <a:schemeClr val="bg1"/>
                </a:solidFill>
                <a:latin typeface="Gotham Bold" panose="0200080303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0500" dirty="0" smtClean="0"/>
              <a:t>Bootstrap</a:t>
            </a:r>
            <a:endParaRPr lang="id-ID" sz="8000" dirty="0" smtClean="0"/>
          </a:p>
          <a:p>
            <a:pPr algn="ctr"/>
            <a:r>
              <a:rPr lang="en-US" sz="3200" b="0" dirty="0" smtClean="0">
                <a:latin typeface="Gotham" pitchFamily="50" charset="0"/>
              </a:rPr>
              <a:t>Responsive Web Framework</a:t>
            </a:r>
            <a:endParaRPr lang="en-US" sz="3200" b="0" dirty="0">
              <a:latin typeface="Gotham" pitchFamily="50" charset="0"/>
            </a:endParaRPr>
          </a:p>
        </p:txBody>
      </p:sp>
      <p:pic>
        <p:nvPicPr>
          <p:cNvPr id="1026" name="Picture 2" descr="C:\Users\usr\Downloads\bootstrap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728" y="1637019"/>
            <a:ext cx="1487606" cy="1487606"/>
          </a:xfrm>
          <a:prstGeom prst="rect">
            <a:avLst/>
          </a:prstGeom>
          <a:noFill/>
          <a:effectLst>
            <a:glow rad="228600">
              <a:schemeClr val="bg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47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6148557" y="31501"/>
            <a:ext cx="3184633" cy="12928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4000" b="1" dirty="0" smtClean="0">
                <a:solidFill>
                  <a:srgbClr val="009696"/>
                </a:solidFill>
              </a:rPr>
              <a:t>Setup</a:t>
            </a:r>
          </a:p>
          <a:p>
            <a:pPr algn="ctr"/>
            <a:r>
              <a:rPr lang="en-US" sz="2800" b="1" dirty="0" smtClean="0">
                <a:solidFill>
                  <a:srgbClr val="009696"/>
                </a:solidFill>
              </a:rPr>
              <a:t>#1 Online</a:t>
            </a:r>
            <a:endParaRPr lang="en-US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83331" y="930162"/>
            <a:ext cx="8087703" cy="46823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marL="342900" indent="-342900">
              <a:buBlip>
                <a:blip r:embed="rId2"/>
              </a:buBlip>
            </a:pPr>
            <a:r>
              <a:rPr lang="en-US" sz="2400" dirty="0" smtClean="0"/>
              <a:t>Insert CDN link (</a:t>
            </a:r>
            <a:r>
              <a:rPr lang="en-US" sz="2400" i="1" dirty="0" smtClean="0"/>
              <a:t>Works Online</a:t>
            </a:r>
            <a:r>
              <a:rPr lang="en-US" sz="2400" dirty="0"/>
              <a:t>) </a:t>
            </a:r>
            <a:r>
              <a:rPr lang="en-US" sz="2400" b="1" i="1" dirty="0">
                <a:solidFill>
                  <a:srgbClr val="009696"/>
                </a:solidFill>
                <a:latin typeface="Gotham" pitchFamily="50" charset="0"/>
              </a:rPr>
              <a:t>https://getbootstrap.com</a:t>
            </a:r>
            <a:endParaRPr lang="en-US" sz="2400" b="1" i="1" dirty="0" smtClean="0">
              <a:solidFill>
                <a:srgbClr val="009696"/>
              </a:solidFill>
              <a:latin typeface="Gotham" pitchFamily="50" charset="0"/>
            </a:endParaRPr>
          </a:p>
          <a:p>
            <a:pPr algn="just"/>
            <a:endParaRPr lang="en-US" sz="2000" dirty="0" smtClean="0"/>
          </a:p>
          <a:p>
            <a:pPr algn="just"/>
            <a:r>
              <a:rPr lang="en-US" sz="20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algn="just"/>
            <a:endParaRPr lang="en-US" sz="1200" dirty="0">
              <a:solidFill>
                <a:srgbClr val="009696"/>
              </a:solidFill>
              <a:latin typeface="Consolas" pitchFamily="49" charset="0"/>
              <a:cs typeface="Consolas" pitchFamily="49" charset="0"/>
            </a:endParaRPr>
          </a:p>
          <a:p>
            <a:pPr algn="just"/>
            <a:r>
              <a:rPr lang="en-US" sz="1200" dirty="0">
                <a:latin typeface="Consolas" pitchFamily="49" charset="0"/>
                <a:cs typeface="Consolas" pitchFamily="49" charset="0"/>
              </a:rPr>
              <a:t>&lt;meta name=</a:t>
            </a:r>
            <a:r>
              <a:rPr lang="en-US" sz="1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"viewport"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 content=</a:t>
            </a:r>
            <a:r>
              <a:rPr lang="en-US" sz="1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"width=device-</a:t>
            </a:r>
            <a:r>
              <a:rPr lang="en-US" sz="12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width,initial</a:t>
            </a:r>
            <a:r>
              <a:rPr lang="en-US" sz="1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-scale=1"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 algn="just"/>
            <a:endParaRPr lang="en-US" sz="1200" dirty="0">
              <a:latin typeface="Consolas" pitchFamily="49" charset="0"/>
              <a:cs typeface="Consolas" pitchFamily="49" charset="0"/>
            </a:endParaRPr>
          </a:p>
          <a:p>
            <a:pPr algn="just"/>
            <a:r>
              <a:rPr lang="en-US" sz="1200" dirty="0" smtClean="0">
                <a:latin typeface="Consolas" pitchFamily="49" charset="0"/>
                <a:cs typeface="Consolas" pitchFamily="49" charset="0"/>
              </a:rPr>
              <a:t>&lt;link</a:t>
            </a:r>
          </a:p>
          <a:p>
            <a:pPr algn="just"/>
            <a:r>
              <a:rPr lang="en-US" sz="1200" dirty="0" err="1" smtClean="0">
                <a:latin typeface="Consolas" pitchFamily="49" charset="0"/>
                <a:cs typeface="Consolas" pitchFamily="49" charset="0"/>
              </a:rPr>
              <a:t>rel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12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stylesheet</a:t>
            </a:r>
            <a:r>
              <a:rPr lang="en-US" sz="1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href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"https://maxcdn.bootstrapcdn.com/bootstrap/3.3.7/</a:t>
            </a:r>
            <a:r>
              <a:rPr lang="en-US" sz="12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css</a:t>
            </a:r>
            <a:r>
              <a:rPr lang="en-US" sz="1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/bootstrap.min.css"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 integrity=</a:t>
            </a:r>
            <a:r>
              <a:rPr lang="en-US" sz="1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"sha384-BVYiiSIFeK1dGmJRAkycuHAHRg32OmUcww7on3RYdg4Va+PmSTsz/K68vbdEjh4u"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crossorigin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"anonymous"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 algn="just"/>
            <a:endParaRPr lang="en-US" sz="1200" dirty="0">
              <a:latin typeface="Consolas" pitchFamily="49" charset="0"/>
              <a:cs typeface="Consolas" pitchFamily="49" charset="0"/>
            </a:endParaRPr>
          </a:p>
          <a:p>
            <a:pPr algn="just"/>
            <a:r>
              <a:rPr lang="en-US" sz="1200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link </a:t>
            </a:r>
            <a:r>
              <a:rPr lang="en-US" sz="1200" dirty="0" err="1" smtClean="0">
                <a:latin typeface="Consolas" pitchFamily="49" charset="0"/>
                <a:cs typeface="Consolas" pitchFamily="49" charset="0"/>
              </a:rPr>
              <a:t>rel</a:t>
            </a: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1200" b="1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stylesheet</a:t>
            </a:r>
            <a:r>
              <a:rPr lang="en-US" sz="1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endParaRPr lang="en-US" sz="1200" b="1" dirty="0" smtClean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pPr algn="just"/>
            <a:r>
              <a:rPr lang="en-US" sz="1200" dirty="0" err="1" smtClean="0">
                <a:latin typeface="Consolas" pitchFamily="49" charset="0"/>
                <a:cs typeface="Consolas" pitchFamily="49" charset="0"/>
              </a:rPr>
              <a:t>href</a:t>
            </a: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"https</a:t>
            </a:r>
            <a:r>
              <a:rPr lang="en-US" sz="1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://</a:t>
            </a:r>
            <a:r>
              <a:rPr lang="en-US" sz="12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maxcdn.bootstrapcdn.com/bootstrap/3.3.7/</a:t>
            </a:r>
            <a:r>
              <a:rPr lang="en-US" sz="1200" b="1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css</a:t>
            </a:r>
            <a:r>
              <a:rPr lang="en-US" sz="12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/bootstrap-theme.min.css"</a:t>
            </a:r>
          </a:p>
          <a:p>
            <a:pPr algn="just"/>
            <a:r>
              <a:rPr lang="en-US" sz="1200" dirty="0" smtClean="0">
                <a:latin typeface="Consolas" pitchFamily="49" charset="0"/>
                <a:cs typeface="Consolas" pitchFamily="49" charset="0"/>
              </a:rPr>
              <a:t>integrity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"sha384-rHyoN1iRsVXV4nD0JutlnGaslCJuC7uwjduW9SVrLvRYooPp2bWYgmgJQIXwl/</a:t>
            </a:r>
            <a:r>
              <a:rPr lang="en-US" sz="12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Sp</a:t>
            </a:r>
            <a:r>
              <a:rPr lang="en-US" sz="1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crossorigin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"anonymous"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pPr algn="just"/>
            <a:endParaRPr lang="en-US" sz="1200" dirty="0">
              <a:solidFill>
                <a:srgbClr val="009696"/>
              </a:solidFill>
              <a:latin typeface="Consolas" pitchFamily="49" charset="0"/>
              <a:cs typeface="Consolas" pitchFamily="49" charset="0"/>
            </a:endParaRPr>
          </a:p>
          <a:p>
            <a:pPr algn="just"/>
            <a:r>
              <a:rPr lang="en-US" sz="20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algn="just"/>
            <a:endParaRPr lang="en-US" sz="2000" b="1" dirty="0">
              <a:solidFill>
                <a:srgbClr val="009696"/>
              </a:solidFill>
              <a:latin typeface="Consolas" pitchFamily="49" charset="0"/>
              <a:cs typeface="Consolas" pitchFamily="49" charset="0"/>
            </a:endParaRPr>
          </a:p>
          <a:p>
            <a:pPr algn="just"/>
            <a:r>
              <a:rPr lang="en-US" sz="20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algn="just"/>
            <a:endParaRPr lang="en-US" sz="1200" dirty="0">
              <a:solidFill>
                <a:srgbClr val="009696"/>
              </a:solidFill>
              <a:latin typeface="Consolas" pitchFamily="49" charset="0"/>
              <a:cs typeface="Consolas" pitchFamily="49" charset="0"/>
            </a:endParaRPr>
          </a:p>
          <a:p>
            <a:pPr algn="just"/>
            <a:r>
              <a:rPr lang="en-US" sz="1200" dirty="0" smtClean="0">
                <a:latin typeface="Consolas" pitchFamily="49" charset="0"/>
                <a:cs typeface="Consolas" pitchFamily="49" charset="0"/>
              </a:rPr>
              <a:t>&lt;script</a:t>
            </a:r>
          </a:p>
          <a:p>
            <a:pPr algn="just"/>
            <a:r>
              <a:rPr lang="en-US" sz="1200" dirty="0" err="1" smtClean="0">
                <a:latin typeface="Consolas" pitchFamily="49" charset="0"/>
                <a:cs typeface="Consolas" pitchFamily="49" charset="0"/>
              </a:rPr>
              <a:t>src</a:t>
            </a: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"https</a:t>
            </a:r>
            <a:r>
              <a:rPr lang="en-US" sz="1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://</a:t>
            </a:r>
            <a:r>
              <a:rPr lang="en-US" sz="12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maxcdn.bootstrapcdn.com/bootstrap/3.3.7/</a:t>
            </a:r>
            <a:r>
              <a:rPr lang="en-US" sz="1200" b="1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js</a:t>
            </a:r>
            <a:r>
              <a:rPr lang="en-US" sz="12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/bootstrap.min.js"</a:t>
            </a:r>
          </a:p>
          <a:p>
            <a:pPr algn="just"/>
            <a:r>
              <a:rPr lang="en-US" sz="1200" dirty="0" smtClean="0">
                <a:latin typeface="Consolas" pitchFamily="49" charset="0"/>
                <a:cs typeface="Consolas" pitchFamily="49" charset="0"/>
              </a:rPr>
              <a:t>integrity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"sha384-Tc5IQib027qvyjSMfHjOMaLkfuWVxZxUPnCJA7l2mCWNIpG9mGCD8wGNIcPD7Txa"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crossorigin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=</a:t>
            </a:r>
            <a:r>
              <a:rPr lang="en-US" sz="1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"anonymous"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&gt;&lt;/script&gt;</a:t>
            </a:r>
          </a:p>
          <a:p>
            <a:pPr algn="just"/>
            <a:r>
              <a:rPr lang="en-US" sz="12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   </a:t>
            </a:r>
          </a:p>
          <a:p>
            <a:pPr algn="just"/>
            <a:r>
              <a:rPr lang="en-US" sz="20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&lt;/body&gt;</a:t>
            </a:r>
          </a:p>
        </p:txBody>
      </p:sp>
      <p:pic>
        <p:nvPicPr>
          <p:cNvPr id="6" name="Picture 2" descr="C:\Users\usr\Downloads\bootstrap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18" y="159168"/>
            <a:ext cx="611795" cy="611795"/>
          </a:xfrm>
          <a:prstGeom prst="rect">
            <a:avLst/>
          </a:prstGeom>
          <a:noFill/>
          <a:effectLst>
            <a:glow rad="228600">
              <a:schemeClr val="bg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2426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6148557" y="31501"/>
            <a:ext cx="3184633" cy="12928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4000" b="1" dirty="0" smtClean="0">
                <a:solidFill>
                  <a:srgbClr val="009696"/>
                </a:solidFill>
              </a:rPr>
              <a:t>Setup</a:t>
            </a:r>
          </a:p>
          <a:p>
            <a:pPr algn="ctr"/>
            <a:r>
              <a:rPr lang="en-US" sz="2800" b="1" dirty="0" smtClean="0">
                <a:solidFill>
                  <a:srgbClr val="009696"/>
                </a:solidFill>
              </a:rPr>
              <a:t>#2 Offline</a:t>
            </a:r>
            <a:endParaRPr lang="en-US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36032" y="677908"/>
            <a:ext cx="8292657" cy="54391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endParaRPr lang="en-US" sz="2800" dirty="0" smtClean="0"/>
          </a:p>
          <a:p>
            <a:pPr marL="342900" indent="-342900">
              <a:buBlip>
                <a:blip r:embed="rId2"/>
              </a:buBlip>
            </a:pPr>
            <a:r>
              <a:rPr lang="en-US" sz="2400" dirty="0" smtClean="0"/>
              <a:t>Download locally (</a:t>
            </a:r>
            <a:r>
              <a:rPr lang="en-US" sz="2400" i="1" dirty="0" smtClean="0"/>
              <a:t>Works Offline</a:t>
            </a:r>
            <a:r>
              <a:rPr lang="en-US" sz="2400" dirty="0" smtClean="0"/>
              <a:t>).                    </a:t>
            </a:r>
            <a:r>
              <a:rPr lang="en-US" sz="2400" i="1" dirty="0" smtClean="0">
                <a:latin typeface="Gotham" pitchFamily="50" charset="0"/>
              </a:rPr>
              <a:t>First, download Bootstrap then extract it. Insert its folders (</a:t>
            </a:r>
            <a:r>
              <a:rPr lang="en-US" sz="2400" i="1" dirty="0" err="1" smtClean="0">
                <a:latin typeface="Gotham" pitchFamily="50" charset="0"/>
              </a:rPr>
              <a:t>css</a:t>
            </a:r>
            <a:r>
              <a:rPr lang="en-US" sz="2400" i="1" dirty="0" smtClean="0">
                <a:latin typeface="Gotham" pitchFamily="50" charset="0"/>
              </a:rPr>
              <a:t>, </a:t>
            </a:r>
            <a:r>
              <a:rPr lang="en-US" sz="2400" i="1" dirty="0" err="1" smtClean="0">
                <a:latin typeface="Gotham" pitchFamily="50" charset="0"/>
              </a:rPr>
              <a:t>js</a:t>
            </a:r>
            <a:r>
              <a:rPr lang="en-US" sz="2400" i="1" dirty="0" smtClean="0">
                <a:latin typeface="Gotham" pitchFamily="50" charset="0"/>
              </a:rPr>
              <a:t> &amp; fonts) to your project </a:t>
            </a:r>
            <a:r>
              <a:rPr lang="en-US" sz="2400" i="1" dirty="0" err="1" smtClean="0">
                <a:latin typeface="Gotham" pitchFamily="50" charset="0"/>
              </a:rPr>
              <a:t>dir</a:t>
            </a:r>
            <a:r>
              <a:rPr lang="en-US" sz="2400" i="1" dirty="0" smtClean="0">
                <a:latin typeface="Gotham" pitchFamily="50" charset="0"/>
              </a:rPr>
              <a:t> &amp; link it to your HTML file. </a:t>
            </a:r>
            <a:endParaRPr lang="en-US" sz="2400" i="1" dirty="0">
              <a:latin typeface="Gotham" pitchFamily="50" charset="0"/>
            </a:endParaRPr>
          </a:p>
          <a:p>
            <a:pPr algn="just"/>
            <a:endParaRPr lang="en-US" sz="2000" b="1" dirty="0" smtClean="0">
              <a:solidFill>
                <a:srgbClr val="009696"/>
              </a:solidFill>
              <a:latin typeface="Consolas" pitchFamily="49" charset="0"/>
              <a:cs typeface="Consolas" pitchFamily="49" charset="0"/>
            </a:endParaRPr>
          </a:p>
          <a:p>
            <a:pPr algn="just"/>
            <a:r>
              <a:rPr lang="en-US" sz="30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&lt;head&gt; </a:t>
            </a:r>
          </a:p>
          <a:p>
            <a:pPr algn="just"/>
            <a:endParaRPr lang="en-US" sz="3000" dirty="0" smtClean="0">
              <a:solidFill>
                <a:srgbClr val="009696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30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&lt;link </a:t>
            </a:r>
            <a:r>
              <a:rPr lang="en-US" sz="30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rel</a:t>
            </a:r>
            <a:r>
              <a:rPr lang="en-US" sz="30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30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stylesheet</a:t>
            </a:r>
            <a:r>
              <a:rPr lang="en-US" sz="30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30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type=</a:t>
            </a:r>
            <a:r>
              <a:rPr lang="en-US" sz="30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"text/</a:t>
            </a:r>
            <a:r>
              <a:rPr lang="en-US" sz="30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css</a:t>
            </a:r>
            <a:r>
              <a:rPr lang="en-US" sz="30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30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href</a:t>
            </a:r>
            <a:r>
              <a:rPr lang="en-US" sz="30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30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css</a:t>
            </a:r>
            <a:r>
              <a:rPr lang="en-US" sz="30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/bootstrap.min.css</a:t>
            </a:r>
            <a:r>
              <a:rPr lang="en-US" sz="30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30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endParaRPr lang="en-US" sz="3000" dirty="0">
              <a:solidFill>
                <a:srgbClr val="009696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30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&lt;script type=</a:t>
            </a:r>
            <a:r>
              <a:rPr lang="en-US" sz="30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"text/</a:t>
            </a:r>
            <a:r>
              <a:rPr lang="en-US" sz="30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javascript</a:t>
            </a:r>
            <a:r>
              <a:rPr lang="en-US" sz="30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30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src</a:t>
            </a:r>
            <a:r>
              <a:rPr lang="en-US" sz="30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sz="30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30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js</a:t>
            </a:r>
            <a:r>
              <a:rPr lang="en-US" sz="30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/bootstrap.min.js"</a:t>
            </a:r>
            <a:r>
              <a:rPr lang="en-US" sz="30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&gt;&lt;/script</a:t>
            </a:r>
            <a:r>
              <a:rPr lang="en-US" sz="30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endParaRPr lang="en-US" sz="3000" dirty="0" smtClean="0">
              <a:solidFill>
                <a:srgbClr val="009696"/>
              </a:solidFill>
              <a:latin typeface="Consolas" pitchFamily="49" charset="0"/>
              <a:cs typeface="Consolas" pitchFamily="49" charset="0"/>
            </a:endParaRPr>
          </a:p>
          <a:p>
            <a:pPr algn="just"/>
            <a:r>
              <a:rPr lang="en-US" sz="30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&lt;/head&gt;</a:t>
            </a:r>
            <a:endParaRPr lang="en-US" sz="3000" dirty="0">
              <a:solidFill>
                <a:srgbClr val="009696"/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2" descr="C:\Users\usr\Downloads\bootstrap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18" y="159168"/>
            <a:ext cx="611795" cy="611795"/>
          </a:xfrm>
          <a:prstGeom prst="rect">
            <a:avLst/>
          </a:prstGeom>
          <a:noFill/>
          <a:effectLst>
            <a:glow rad="228600">
              <a:schemeClr val="bg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5704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585545" y="0"/>
            <a:ext cx="6069731" cy="10720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3200" b="1" dirty="0" smtClean="0">
                <a:solidFill>
                  <a:srgbClr val="009696"/>
                </a:solidFill>
              </a:rPr>
              <a:t>Your 1</a:t>
            </a:r>
            <a:r>
              <a:rPr lang="en-US" sz="3200" b="1" baseline="30000" dirty="0" smtClean="0">
                <a:solidFill>
                  <a:srgbClr val="009696"/>
                </a:solidFill>
              </a:rPr>
              <a:t>st</a:t>
            </a:r>
            <a:r>
              <a:rPr lang="en-US" sz="3200" b="1" dirty="0" smtClean="0">
                <a:solidFill>
                  <a:srgbClr val="009696"/>
                </a:solidFill>
              </a:rPr>
              <a:t> Bootstrap Code</a:t>
            </a:r>
            <a:endParaRPr lang="en-US" sz="2800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409896"/>
            <a:ext cx="8734097" cy="58805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700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700" dirty="0"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7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endParaRPr lang="en-US" sz="2700" dirty="0">
              <a:latin typeface="Consolas" pitchFamily="49" charset="0"/>
              <a:cs typeface="Consolas" pitchFamily="49" charset="0"/>
            </a:endParaRPr>
          </a:p>
          <a:p>
            <a:r>
              <a:rPr lang="en-US" sz="2800" dirty="0">
                <a:latin typeface="Consolas" pitchFamily="49" charset="0"/>
                <a:cs typeface="Consolas" pitchFamily="49" charset="0"/>
              </a:rPr>
              <a:t>&lt;link </a:t>
            </a:r>
            <a:r>
              <a:rPr lang="en-US" sz="2800" dirty="0" err="1">
                <a:latin typeface="Consolas" pitchFamily="49" charset="0"/>
                <a:cs typeface="Consolas" pitchFamily="49" charset="0"/>
              </a:rPr>
              <a:t>rel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="</a:t>
            </a:r>
            <a:r>
              <a:rPr lang="en-US" sz="2800" dirty="0" err="1">
                <a:latin typeface="Consolas" pitchFamily="49" charset="0"/>
                <a:cs typeface="Consolas" pitchFamily="49" charset="0"/>
              </a:rPr>
              <a:t>stylesheet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" type="text/</a:t>
            </a:r>
            <a:r>
              <a:rPr lang="en-US" sz="2800" dirty="0" err="1">
                <a:latin typeface="Consolas" pitchFamily="49" charset="0"/>
                <a:cs typeface="Consolas" pitchFamily="49" charset="0"/>
              </a:rPr>
              <a:t>css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" </a:t>
            </a:r>
            <a:r>
              <a:rPr lang="en-US" sz="2800" dirty="0" err="1">
                <a:latin typeface="Consolas" pitchFamily="49" charset="0"/>
                <a:cs typeface="Consolas" pitchFamily="49" charset="0"/>
              </a:rPr>
              <a:t>href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=</a:t>
            </a:r>
            <a:r>
              <a:rPr lang="en-US" sz="28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i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css</a:t>
            </a:r>
            <a:r>
              <a:rPr lang="en-US" sz="28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/bootstrap.min.css"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endParaRPr lang="en-US" sz="2800" dirty="0">
              <a:latin typeface="Consolas" pitchFamily="49" charset="0"/>
              <a:cs typeface="Consolas" pitchFamily="49" charset="0"/>
            </a:endParaRPr>
          </a:p>
          <a:p>
            <a:r>
              <a:rPr lang="en-US" sz="2800" dirty="0">
                <a:latin typeface="Consolas" pitchFamily="49" charset="0"/>
                <a:cs typeface="Consolas" pitchFamily="49" charset="0"/>
              </a:rPr>
              <a:t>&lt;script type="text/</a:t>
            </a:r>
            <a:r>
              <a:rPr lang="en-US" sz="2800" dirty="0" err="1">
                <a:latin typeface="Consolas" pitchFamily="49" charset="0"/>
                <a:cs typeface="Consolas" pitchFamily="49" charset="0"/>
              </a:rPr>
              <a:t>javascript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" </a:t>
            </a:r>
            <a:r>
              <a:rPr lang="en-US" sz="2800" dirty="0" err="1">
                <a:latin typeface="Consolas" pitchFamily="49" charset="0"/>
                <a:cs typeface="Consolas" pitchFamily="49" charset="0"/>
              </a:rPr>
              <a:t>src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=</a:t>
            </a:r>
            <a:r>
              <a:rPr lang="en-US" sz="28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i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js</a:t>
            </a:r>
            <a:r>
              <a:rPr lang="en-US" sz="28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/bootstrap.min.js"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&gt;&lt;/script&gt;</a:t>
            </a:r>
          </a:p>
          <a:p>
            <a:endParaRPr lang="en-US" sz="2700" dirty="0">
              <a:latin typeface="Consolas" pitchFamily="49" charset="0"/>
              <a:cs typeface="Consolas" pitchFamily="49" charset="0"/>
            </a:endParaRPr>
          </a:p>
          <a:p>
            <a:r>
              <a:rPr lang="en-US" sz="2700" dirty="0" smtClean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700" dirty="0">
                <a:latin typeface="Consolas" pitchFamily="49" charset="0"/>
                <a:cs typeface="Consolas" pitchFamily="49" charset="0"/>
              </a:rPr>
              <a:t>head&gt;</a:t>
            </a:r>
          </a:p>
          <a:p>
            <a:r>
              <a:rPr lang="en-US" sz="2700" dirty="0">
                <a:latin typeface="Consolas" pitchFamily="49" charset="0"/>
                <a:cs typeface="Consolas" pitchFamily="49" charset="0"/>
              </a:rPr>
              <a:t>&lt;body&gt;</a:t>
            </a:r>
          </a:p>
          <a:p>
            <a:r>
              <a:rPr lang="en-US" sz="2700" dirty="0" smtClean="0">
                <a:latin typeface="Consolas" pitchFamily="49" charset="0"/>
                <a:cs typeface="Consolas" pitchFamily="49" charset="0"/>
              </a:rPr>
              <a:t>   &lt;</a:t>
            </a:r>
            <a:r>
              <a:rPr lang="en-US" sz="2700" dirty="0">
                <a:latin typeface="Consolas" pitchFamily="49" charset="0"/>
                <a:cs typeface="Consolas" pitchFamily="49" charset="0"/>
              </a:rPr>
              <a:t>button class=</a:t>
            </a:r>
            <a:r>
              <a:rPr lang="en-US" sz="27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700" b="1" i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btn</a:t>
            </a:r>
            <a:r>
              <a:rPr lang="en-US" sz="27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700" b="1" i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btn</a:t>
            </a:r>
            <a:r>
              <a:rPr lang="en-US" sz="27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-success</a:t>
            </a:r>
            <a:r>
              <a:rPr lang="en-US" sz="2700" b="1" i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700" dirty="0" smtClean="0"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700" b="1" i="1" dirty="0" err="1" smtClean="0">
                <a:latin typeface="Consolas" pitchFamily="49" charset="0"/>
                <a:cs typeface="Consolas" pitchFamily="49" charset="0"/>
              </a:rPr>
              <a:t>Klik</a:t>
            </a:r>
            <a:r>
              <a:rPr lang="en-US" sz="2700" b="1" i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700" b="1" i="1" dirty="0" err="1" smtClean="0">
                <a:latin typeface="Consolas" pitchFamily="49" charset="0"/>
                <a:cs typeface="Consolas" pitchFamily="49" charset="0"/>
              </a:rPr>
              <a:t>Ini</a:t>
            </a:r>
            <a:endParaRPr lang="en-US" sz="2700" b="1" i="1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27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700" dirty="0" smtClean="0"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700" dirty="0">
                <a:latin typeface="Consolas" pitchFamily="49" charset="0"/>
                <a:cs typeface="Consolas" pitchFamily="49" charset="0"/>
              </a:rPr>
              <a:t>button&gt;</a:t>
            </a:r>
          </a:p>
          <a:p>
            <a:r>
              <a:rPr lang="en-US" sz="2700" dirty="0">
                <a:latin typeface="Consolas" pitchFamily="49" charset="0"/>
                <a:cs typeface="Consolas" pitchFamily="49" charset="0"/>
              </a:rPr>
              <a:t>&lt;/body</a:t>
            </a:r>
            <a:r>
              <a:rPr lang="en-US" sz="2700" dirty="0" smtClean="0">
                <a:latin typeface="Consolas" pitchFamily="49" charset="0"/>
                <a:cs typeface="Consolas" pitchFamily="49" charset="0"/>
              </a:rPr>
              <a:t>&gt;</a:t>
            </a:r>
            <a:endParaRPr lang="en-US" sz="27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8590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38750" y="1148907"/>
            <a:ext cx="3492726" cy="1244157"/>
          </a:xfrm>
          <a:prstGeom prst="rect">
            <a:avLst/>
          </a:prstGeom>
          <a:solidFill>
            <a:srgbClr val="009696"/>
          </a:solidFill>
          <a:ln>
            <a:solidFill>
              <a:srgbClr val="009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66700" y="236482"/>
            <a:ext cx="8734097" cy="60539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head&gt;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style&gt;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i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sz="26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container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     background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: yellow;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     height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: 100px;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   }</a:t>
            </a:r>
            <a:endParaRPr lang="en-US" sz="2600" dirty="0">
              <a:latin typeface="Consolas" pitchFamily="49" charset="0"/>
              <a:cs typeface="Consolas" pitchFamily="49" charset="0"/>
            </a:endParaRP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i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sz="26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container-fluid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     background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: red;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     height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: 100px;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   }</a:t>
            </a:r>
            <a:endParaRPr lang="en-US" sz="2600" dirty="0">
              <a:latin typeface="Consolas" pitchFamily="49" charset="0"/>
              <a:cs typeface="Consolas" pitchFamily="49" charset="0"/>
            </a:endParaRP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style&gt;</a:t>
            </a:r>
          </a:p>
          <a:p>
            <a:r>
              <a:rPr lang="en-US" sz="2600" dirty="0"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r>
              <a:rPr lang="en-US" sz="2600" dirty="0">
                <a:latin typeface="Consolas" pitchFamily="49" charset="0"/>
                <a:cs typeface="Consolas" pitchFamily="49" charset="0"/>
              </a:rPr>
              <a:t>&lt;body&gt;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6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"container"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i="1" dirty="0" err="1">
                <a:latin typeface="Consolas" pitchFamily="49" charset="0"/>
                <a:cs typeface="Consolas" pitchFamily="49" charset="0"/>
              </a:rPr>
              <a:t>Ini</a:t>
            </a:r>
            <a:r>
              <a:rPr lang="en-US" sz="2600" b="1" i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i="1" dirty="0" smtClean="0">
                <a:latin typeface="Consolas" pitchFamily="49" charset="0"/>
                <a:cs typeface="Consolas" pitchFamily="49" charset="0"/>
              </a:rPr>
              <a:t>Fixed</a:t>
            </a:r>
            <a:r>
              <a:rPr lang="en-US" sz="2600" dirty="0" smtClean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6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"container-fluid"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i="1" dirty="0" err="1">
                <a:latin typeface="Consolas" pitchFamily="49" charset="0"/>
                <a:cs typeface="Consolas" pitchFamily="49" charset="0"/>
              </a:rPr>
              <a:t>Ini</a:t>
            </a:r>
            <a:r>
              <a:rPr lang="en-US" sz="2600" b="1" i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i="1" dirty="0" smtClean="0">
                <a:latin typeface="Consolas" pitchFamily="49" charset="0"/>
                <a:cs typeface="Consolas" pitchFamily="49" charset="0"/>
              </a:rPr>
              <a:t>Fluid</a:t>
            </a:r>
            <a:r>
              <a:rPr lang="en-US" sz="2600" dirty="0" smtClean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600" dirty="0" smtClean="0">
                <a:latin typeface="Consolas" pitchFamily="49" charset="0"/>
                <a:cs typeface="Consolas" pitchFamily="49" charset="0"/>
              </a:rPr>
              <a:t>&gt;</a:t>
            </a:r>
            <a:endParaRPr lang="en-US" sz="2600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8" t="3125" r="28477" b="61458"/>
          <a:stretch/>
        </p:blipFill>
        <p:spPr bwMode="auto">
          <a:xfrm>
            <a:off x="4305300" y="3431977"/>
            <a:ext cx="4629150" cy="1380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200650" y="0"/>
            <a:ext cx="3454626" cy="1333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4000" b="1" dirty="0" smtClean="0">
                <a:solidFill>
                  <a:srgbClr val="009696"/>
                </a:solidFill>
              </a:rPr>
              <a:t>Container</a:t>
            </a:r>
            <a:endParaRPr lang="en-US" b="1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175686" y="1148907"/>
            <a:ext cx="3470392" cy="12441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2400" i="1" dirty="0" smtClean="0">
                <a:solidFill>
                  <a:schemeClr val="bg1"/>
                </a:solidFill>
                <a:cs typeface="Consolas" pitchFamily="49" charset="0"/>
              </a:rPr>
              <a:t>It’s a better way to insert your elements to a container.</a:t>
            </a:r>
            <a:endParaRPr lang="en-US" sz="2400" i="1" dirty="0">
              <a:solidFill>
                <a:schemeClr val="bg1"/>
              </a:solidFill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2724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9468</TotalTime>
  <Words>4118</Words>
  <Application>Microsoft Office PowerPoint</Application>
  <PresentationFormat>On-screen Show (4:3)</PresentationFormat>
  <Paragraphs>806</Paragraphs>
  <Slides>57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7" baseType="lpstr">
      <vt:lpstr>Arial</vt:lpstr>
      <vt:lpstr>Calibri</vt:lpstr>
      <vt:lpstr>Consolas</vt:lpstr>
      <vt:lpstr>Gotham</vt:lpstr>
      <vt:lpstr>Gotham Bold</vt:lpstr>
      <vt:lpstr>Gotham ExtraLight</vt:lpstr>
      <vt:lpstr>Gotham Medium</vt:lpstr>
      <vt:lpstr>Roboto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Lintang</dc:creator>
  <cp:lastModifiedBy>lintangwisesa</cp:lastModifiedBy>
  <cp:revision>805</cp:revision>
  <dcterms:created xsi:type="dcterms:W3CDTF">2015-11-07T11:59:24Z</dcterms:created>
  <dcterms:modified xsi:type="dcterms:W3CDTF">2018-03-22T14:19:43Z</dcterms:modified>
</cp:coreProperties>
</file>